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9" r:id="rId3"/>
    <p:sldId id="258" r:id="rId4"/>
    <p:sldId id="265" r:id="rId5"/>
    <p:sldId id="260" r:id="rId6"/>
    <p:sldId id="262" r:id="rId7"/>
    <p:sldId id="266" r:id="rId8"/>
    <p:sldId id="261" r:id="rId9"/>
    <p:sldId id="263" r:id="rId10"/>
    <p:sldId id="264" r:id="rId11"/>
    <p:sldId id="267" r:id="rId12"/>
  </p:sldIdLst>
  <p:sldSz cx="9144000" cy="6858000" type="screen4x3"/>
  <p:notesSz cx="6858000" cy="97234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00FF"/>
    <a:srgbClr val="990099"/>
    <a:srgbClr val="008000"/>
    <a:srgbClr val="FFCC66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 autoAdjust="0"/>
    <p:restoredTop sz="94602" autoAdjust="0"/>
  </p:normalViewPr>
  <p:slideViewPr>
    <p:cSldViewPr snapToObjects="1">
      <p:cViewPr varScale="1">
        <p:scale>
          <a:sx n="85" d="100"/>
          <a:sy n="85" d="100"/>
        </p:scale>
        <p:origin x="-17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A57DD32-B1AA-499B-9707-03202815FDE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691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8538" y="728663"/>
            <a:ext cx="4860925" cy="36464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18038"/>
            <a:ext cx="5486400" cy="437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3902B15-2937-419D-8FCF-1CF03A2B3B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8382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A573A8-3B93-44E4-AABE-EF053EB7D416}" type="slidenum">
              <a:rPr lang="en-US"/>
              <a:pPr/>
              <a:t>1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94BB30-E568-4ABD-8075-26A7B7105E25}" type="slidenum">
              <a:rPr lang="en-US"/>
              <a:pPr/>
              <a:t>10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D4D222-8512-4F29-9BBD-752B9CAD7FC6}" type="slidenum">
              <a:rPr lang="en-US"/>
              <a:pPr/>
              <a:t>11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DB6E36-9157-41AE-A672-42C6B81202B8}" type="slidenum">
              <a:rPr lang="en-US"/>
              <a:pPr/>
              <a:t>2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942780-8D38-4FF6-BFB5-80E5463499B1}" type="slidenum">
              <a:rPr lang="en-US"/>
              <a:pPr/>
              <a:t>3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AD546A-1C2D-4253-9534-05CD68D00E34}" type="slidenum">
              <a:rPr lang="en-US"/>
              <a:pPr/>
              <a:t>4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3CF317-33A3-438E-AFF5-CC1A61C64FB5}" type="slidenum">
              <a:rPr lang="en-US"/>
              <a:pPr/>
              <a:t>5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39D103-ABD2-47BD-B779-D019E3EF61CB}" type="slidenum">
              <a:rPr lang="en-US"/>
              <a:pPr/>
              <a:t>6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37513C-D01B-402A-BD4F-8357686C9833}" type="slidenum">
              <a:rPr lang="en-US"/>
              <a:pPr/>
              <a:t>7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4081B4-06C3-483E-9F7B-4BF03F3A1657}" type="slidenum">
              <a:rPr lang="en-US"/>
              <a:pPr/>
              <a:t>8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D202CD-CB2D-4BC5-AA69-AB92C38DDF1D}" type="slidenum">
              <a:rPr lang="en-US"/>
              <a:pPr/>
              <a:t>9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513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CE986-7EE0-4778-B079-9EABB46A39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608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B56D33-3CD0-4835-8EB0-87B4FC85C4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486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2569D5-0DBF-43BD-9E41-FC4665FF21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919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7DCBDC-DF83-4F6C-86EE-45D7C9DC9A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42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72B57D-B8EC-4F58-A5E8-685483BC9D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807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111BAD-0F9D-4009-8B39-A49EB52417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74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735247-2926-4520-83FD-853F8BF303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312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6F13EF-E046-4F63-AAFC-2DC4DD9699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690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D81351-7DA6-4F69-BDD1-45B31A6D9C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272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62E73C-9B07-40AB-96D6-C30500CF75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452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FC9DD0-540C-4A48-BEFF-D06EC64C4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777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409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36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37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38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410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43FE3A6-50DD-4F78-BD3E-2BA3E8021D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306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atomsmolsstoichmenu.ppt%23-1,1,Slide%202" TargetMode="External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hyperlink" Target="atomsmolsstoichmenu.ppt%23-1,1,Slide%202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3" name="AutoShape 21">
            <a:hlinkClick r:id="rId3" action="ppaction://hlinkpres?slideindex=1&amp;slidetitle=Slide 2" highlightClick="1"/>
          </p:cNvPr>
          <p:cNvSpPr>
            <a:spLocks noChangeArrowheads="1"/>
          </p:cNvSpPr>
          <p:nvPr/>
        </p:nvSpPr>
        <p:spPr bwMode="auto">
          <a:xfrm>
            <a:off x="0" y="5867400"/>
            <a:ext cx="609600" cy="381000"/>
          </a:xfrm>
          <a:prstGeom prst="actionButtonBackPrevious">
            <a:avLst/>
          </a:pr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omic Sans MS" pitchFamily="66" charset="0"/>
              </a:rPr>
              <a:t>Balancing chemical equations</a:t>
            </a:r>
            <a:endParaRPr lang="en-US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xmlns:p14="http://schemas.microsoft.com/office/powerpoint/2010/main" spd="slow" advClick="0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80975" y="331208"/>
            <a:ext cx="7685117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bIns="0" anchor="ctr">
            <a:spAutoFit/>
          </a:bodyPr>
          <a:lstStyle/>
          <a:p>
            <a:pPr eaLnBrk="1" hangingPunct="1">
              <a:tabLst>
                <a:tab pos="-457200" algn="l"/>
              </a:tabLst>
            </a:pP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eg1  </a:t>
            </a:r>
            <a:r>
              <a:rPr lang="en-GB" sz="2400" b="1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Na</a:t>
            </a:r>
            <a:r>
              <a:rPr lang="en-GB" sz="2400" b="1" baseline="30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+</a:t>
            </a:r>
            <a:r>
              <a:rPr lang="en-GB" sz="2400" b="1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OH</a:t>
            </a:r>
            <a:r>
              <a:rPr lang="en-GB" sz="2400" b="1" baseline="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-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(</a:t>
            </a:r>
            <a:r>
              <a:rPr lang="en-GB" sz="2400" b="1" baseline="-25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aq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 + </a:t>
            </a:r>
            <a:r>
              <a:rPr lang="en-GB" sz="2400" b="1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H</a:t>
            </a:r>
            <a:r>
              <a:rPr lang="en-GB" sz="2400" b="1" baseline="30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+</a:t>
            </a:r>
            <a:r>
              <a:rPr lang="en-GB" sz="2400" b="1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Cl</a:t>
            </a:r>
            <a:r>
              <a:rPr lang="en-GB" sz="2400" b="1" baseline="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-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(</a:t>
            </a:r>
            <a:r>
              <a:rPr lang="en-GB" sz="2400" b="1" baseline="-25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aq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  </a:t>
            </a:r>
            <a:r>
              <a:rPr lang="en-GB" sz="2400" b="1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Na</a:t>
            </a:r>
            <a:r>
              <a:rPr lang="en-GB" sz="2400" b="1" baseline="30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n-GB" sz="2400" b="1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Cl</a:t>
            </a:r>
            <a:r>
              <a:rPr lang="en-GB" sz="2400" b="1" baseline="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GB" sz="2400" b="1" baseline="-25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aq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 + H</a:t>
            </a:r>
            <a:r>
              <a:rPr lang="en-GB" sz="2400" b="1" baseline="-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O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(l)</a:t>
            </a:r>
            <a:endParaRPr lang="en-GB" sz="2400" b="1" baseline="-25000" dirty="0">
              <a:solidFill>
                <a:srgbClr val="00B050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915988" y="973138"/>
            <a:ext cx="7019925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r>
              <a:rPr lang="en-GB" sz="2400" b="1" dirty="0">
                <a:solidFill>
                  <a:schemeClr val="tx1">
                    <a:lumMod val="85000"/>
                  </a:schemeClr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Na</a:t>
            </a:r>
            <a:r>
              <a:rPr lang="en-GB" sz="2400" b="1" baseline="30000" dirty="0">
                <a:solidFill>
                  <a:schemeClr val="tx1">
                    <a:lumMod val="85000"/>
                  </a:schemeClr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n-GB" sz="2400" b="1" dirty="0">
                <a:solidFill>
                  <a:schemeClr val="tx1">
                    <a:lumMod val="85000"/>
                  </a:schemeClr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 and </a:t>
            </a:r>
            <a:r>
              <a:rPr lang="en-GB" sz="2400" b="1" dirty="0" err="1">
                <a:solidFill>
                  <a:schemeClr val="tx1">
                    <a:lumMod val="85000"/>
                  </a:schemeClr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Cl</a:t>
            </a:r>
            <a:r>
              <a:rPr lang="en-GB" sz="2400" b="1" baseline="30000" dirty="0">
                <a:solidFill>
                  <a:schemeClr val="tx1">
                    <a:lumMod val="85000"/>
                  </a:schemeClr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GB" sz="2400" b="1" dirty="0">
                <a:solidFill>
                  <a:schemeClr val="tx1">
                    <a:lumMod val="85000"/>
                  </a:schemeClr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 ions are spectator ions</a:t>
            </a:r>
            <a:endParaRPr lang="en-GB" sz="2400" b="1" dirty="0">
              <a:solidFill>
                <a:schemeClr val="tx1">
                  <a:lumMod val="85000"/>
                </a:schemeClr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920750" y="1557338"/>
            <a:ext cx="6479659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bIns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Ionic equation: OH</a:t>
            </a:r>
            <a:r>
              <a:rPr lang="en-GB" sz="2400" b="1" baseline="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GB" sz="2400" b="1" baseline="-25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aq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 + H</a:t>
            </a:r>
            <a:r>
              <a:rPr lang="en-GB" sz="2400" b="1" baseline="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GB" sz="2400" b="1" baseline="-25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aq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 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   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GB" sz="2400" b="1" baseline="-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O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(l)</a:t>
            </a: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185738" y="2512433"/>
            <a:ext cx="7595349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bIns="0" anchor="ctr">
            <a:spAutoFit/>
          </a:bodyPr>
          <a:lstStyle/>
          <a:p>
            <a:pPr eaLnBrk="1" hangingPunct="1">
              <a:tabLst>
                <a:tab pos="-457200" algn="l"/>
              </a:tabLst>
            </a:pP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eg2 Cu</a:t>
            </a:r>
            <a:r>
              <a:rPr lang="en-GB" sz="2400" b="1" baseline="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2+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SO</a:t>
            </a:r>
            <a:r>
              <a:rPr lang="en-GB" sz="2400" b="1" baseline="-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4</a:t>
            </a:r>
            <a:r>
              <a:rPr lang="en-GB" sz="2400" b="1" baseline="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2-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(</a:t>
            </a:r>
            <a:r>
              <a:rPr lang="en-GB" sz="2400" b="1" baseline="-25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aq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 + Zn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(s)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 Zn</a:t>
            </a:r>
            <a:r>
              <a:rPr lang="en-GB" sz="2400" b="1" baseline="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2+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SO</a:t>
            </a:r>
            <a:r>
              <a:rPr lang="en-GB" sz="2400" b="1" baseline="-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4</a:t>
            </a:r>
            <a:r>
              <a:rPr lang="en-GB" sz="2400" b="1" baseline="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2-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GB" sz="2400" b="1" baseline="-25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aq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  + Cu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(s)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 </a:t>
            </a:r>
            <a:endParaRPr lang="en-GB" sz="2400" b="1" dirty="0">
              <a:solidFill>
                <a:srgbClr val="00B050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844550" y="3132138"/>
            <a:ext cx="4572000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r>
              <a:rPr lang="en-GB" sz="2400" b="1" dirty="0">
                <a:solidFill>
                  <a:schemeClr val="tx1">
                    <a:lumMod val="95000"/>
                  </a:schemeClr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SO</a:t>
            </a:r>
            <a:r>
              <a:rPr lang="en-GB" sz="2400" b="1" baseline="-30000" dirty="0">
                <a:solidFill>
                  <a:schemeClr val="tx1">
                    <a:lumMod val="95000"/>
                  </a:schemeClr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4</a:t>
            </a:r>
            <a:r>
              <a:rPr lang="en-GB" sz="2400" b="1" baseline="30000" dirty="0">
                <a:solidFill>
                  <a:schemeClr val="tx1">
                    <a:lumMod val="95000"/>
                  </a:schemeClr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2-</a:t>
            </a:r>
            <a:r>
              <a:rPr lang="en-GB" sz="2400" b="1" dirty="0">
                <a:solidFill>
                  <a:schemeClr val="tx1">
                    <a:lumMod val="95000"/>
                  </a:schemeClr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 ions are spectators</a:t>
            </a:r>
            <a:endParaRPr lang="en-GB" sz="2400" b="1" dirty="0">
              <a:solidFill>
                <a:schemeClr val="tx1">
                  <a:lumMod val="95000"/>
                </a:schemeClr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866775" y="3716338"/>
            <a:ext cx="7327647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bIns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Ionic equation: Cu</a:t>
            </a:r>
            <a:r>
              <a:rPr lang="en-GB" sz="2400" b="1" baseline="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2+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GB" sz="2400" b="1" baseline="-25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aq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 + Zn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(s)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 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Zn</a:t>
            </a:r>
            <a:r>
              <a:rPr lang="en-GB" sz="2400" b="1" baseline="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2+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GB" sz="2400" b="1" baseline="-25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aq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 +  Cu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(s)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sym typeface="Wingdings" pitchFamily="2" charset="2"/>
              </a:rPr>
              <a:t> </a:t>
            </a:r>
          </a:p>
        </p:txBody>
      </p:sp>
      <p:sp>
        <p:nvSpPr>
          <p:cNvPr id="23573" name="Line 21"/>
          <p:cNvSpPr>
            <a:spLocks noChangeShapeType="1"/>
          </p:cNvSpPr>
          <p:nvPr/>
        </p:nvSpPr>
        <p:spPr bwMode="auto">
          <a:xfrm>
            <a:off x="0" y="2257425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bIns="0" anchor="ctr">
            <a:spAutoFit/>
          </a:bodyPr>
          <a:lstStyle/>
          <a:p>
            <a:endParaRPr lang="en-GB"/>
          </a:p>
        </p:txBody>
      </p:sp>
      <p:sp>
        <p:nvSpPr>
          <p:cNvPr id="23574" name="Line 22"/>
          <p:cNvSpPr>
            <a:spLocks noChangeShapeType="1"/>
          </p:cNvSpPr>
          <p:nvPr/>
        </p:nvSpPr>
        <p:spPr bwMode="auto">
          <a:xfrm>
            <a:off x="14288" y="443706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bIns="0" anchor="ctr">
            <a:spAutoFit/>
          </a:bodyPr>
          <a:lstStyle/>
          <a:p>
            <a:endParaRPr lang="en-GB"/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107950" y="4622220"/>
            <a:ext cx="6963766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bIns="0" anchor="ctr">
            <a:spAutoFit/>
          </a:bodyPr>
          <a:lstStyle/>
          <a:p>
            <a:pPr eaLnBrk="1" hangingPunct="1">
              <a:tabLst>
                <a:tab pos="-457200" algn="l"/>
              </a:tabLst>
            </a:pP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eg3  2K</a:t>
            </a:r>
            <a:r>
              <a:rPr lang="en-GB" sz="2400" b="1" baseline="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+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Br</a:t>
            </a:r>
            <a:r>
              <a:rPr lang="en-GB" sz="2400" b="1" baseline="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-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(</a:t>
            </a:r>
            <a:r>
              <a:rPr lang="en-GB" sz="2400" b="1" baseline="-25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aq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 + Cl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2(</a:t>
            </a:r>
            <a:r>
              <a:rPr lang="en-GB" sz="2400" b="1" baseline="-25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aq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 2K</a:t>
            </a:r>
            <a:r>
              <a:rPr lang="en-GB" sz="2400" b="1" baseline="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Cl</a:t>
            </a:r>
            <a:r>
              <a:rPr lang="en-GB" sz="2400" b="1" baseline="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GB" sz="2400" b="1" baseline="-25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aq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  + Br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2(</a:t>
            </a:r>
            <a:r>
              <a:rPr lang="en-GB" sz="2400" b="1" baseline="-25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aq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</p:txBody>
      </p:sp>
      <p:sp>
        <p:nvSpPr>
          <p:cNvPr id="23576" name="Rectangle 24"/>
          <p:cNvSpPr>
            <a:spLocks noChangeArrowheads="1"/>
          </p:cNvSpPr>
          <p:nvPr/>
        </p:nvSpPr>
        <p:spPr bwMode="auto">
          <a:xfrm>
            <a:off x="766763" y="5241925"/>
            <a:ext cx="4572000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r>
              <a:rPr lang="en-GB" sz="2400" b="1" dirty="0">
                <a:solidFill>
                  <a:schemeClr val="tx1">
                    <a:lumMod val="95000"/>
                  </a:schemeClr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K</a:t>
            </a:r>
            <a:r>
              <a:rPr lang="en-GB" sz="2400" b="1" baseline="30000" dirty="0">
                <a:solidFill>
                  <a:schemeClr val="tx1">
                    <a:lumMod val="95000"/>
                  </a:schemeClr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n-GB" sz="2400" b="1" dirty="0">
                <a:solidFill>
                  <a:schemeClr val="tx1">
                    <a:lumMod val="95000"/>
                  </a:schemeClr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 ions are spectators</a:t>
            </a:r>
            <a:endParaRPr lang="en-GB" sz="2400" b="1" dirty="0">
              <a:solidFill>
                <a:schemeClr val="tx1">
                  <a:lumMod val="95000"/>
                </a:schemeClr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23577" name="Rectangle 25"/>
          <p:cNvSpPr>
            <a:spLocks noChangeArrowheads="1"/>
          </p:cNvSpPr>
          <p:nvPr/>
        </p:nvSpPr>
        <p:spPr bwMode="auto">
          <a:xfrm>
            <a:off x="788988" y="5826125"/>
            <a:ext cx="7904728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bIns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Ionic equation: 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2Br</a:t>
            </a:r>
            <a:r>
              <a:rPr lang="en-GB" sz="2400" b="1" baseline="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-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(</a:t>
            </a:r>
            <a:r>
              <a:rPr lang="en-GB" sz="2400" b="1" baseline="-25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aq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 + Cl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2(</a:t>
            </a:r>
            <a:r>
              <a:rPr lang="en-GB" sz="2400" b="1" baseline="-25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aq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 2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Cl</a:t>
            </a:r>
            <a:r>
              <a:rPr lang="en-GB" sz="2400" b="1" baseline="30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-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GB" sz="2400" b="1" baseline="-25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aq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  <a:sym typeface="Wingdings" pitchFamily="2" charset="2"/>
              </a:rPr>
              <a:t>  + Br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2(</a:t>
            </a:r>
            <a:r>
              <a:rPr lang="en-GB" sz="2400" b="1" baseline="-25000" dirty="0" err="1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aq</a:t>
            </a:r>
            <a:r>
              <a:rPr lang="en-GB" sz="2400" b="1" baseline="-25000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n-GB" sz="2400" b="1" dirty="0">
              <a:solidFill>
                <a:srgbClr val="00B050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23580" name="AutoShape 2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360362" cy="360362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3" dur="2000"/>
                                        <p:tgtEl>
                                          <p:spTgt spid="23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/>
      <p:bldP spid="23562" grpId="0"/>
      <p:bldP spid="23564" grpId="0"/>
      <p:bldP spid="23566" grpId="0"/>
      <p:bldP spid="23568" grpId="0"/>
      <p:bldP spid="23573" grpId="0" animBg="1"/>
      <p:bldP spid="23574" grpId="0" animBg="1"/>
      <p:bldP spid="23575" grpId="0"/>
      <p:bldP spid="23576" grpId="0"/>
      <p:bldP spid="23577" grpId="0"/>
      <p:bldP spid="2358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973138" y="902201"/>
            <a:ext cx="6983412" cy="47551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 marL="342900" indent="-342900" eaLnBrk="1" hangingPunct="1">
              <a:tabLst>
                <a:tab pos="-457200" algn="l"/>
              </a:tabLst>
            </a:pP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   </a:t>
            </a:r>
            <a:r>
              <a:rPr lang="en-GB" dirty="0">
                <a:latin typeface="Comic Sans MS" pitchFamily="66" charset="0"/>
                <a:ea typeface="Times New Roman" pitchFamily="18" charset="0"/>
                <a:cs typeface="Arial" charset="0"/>
              </a:rPr>
              <a:t>  Write full equations for each of the following reactions and then remove the spectator ions to form the ionic equation.</a:t>
            </a:r>
          </a:p>
          <a:p>
            <a:pPr marL="342900" indent="-342900" eaLnBrk="1" hangingPunct="1">
              <a:tabLst>
                <a:tab pos="-457200" algn="l"/>
              </a:tabLst>
            </a:pPr>
            <a:endParaRPr lang="en-GB" dirty="0">
              <a:solidFill>
                <a:srgbClr val="00B05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marL="342900" indent="-342900" eaLnBrk="1" hangingPunct="1">
              <a:tabLst>
                <a:tab pos="-457200" algn="l"/>
              </a:tabLst>
            </a:pP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(1) Silver nitrate and potassium chloride solutions reacting to form a precipitate of silver chloride and potassium chloride solution</a:t>
            </a:r>
            <a:endParaRPr lang="en-US" dirty="0">
              <a:solidFill>
                <a:srgbClr val="00B05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marL="342900" indent="-342900">
              <a:tabLst>
                <a:tab pos="-457200" algn="l"/>
              </a:tabLst>
            </a:pPr>
            <a:endParaRPr lang="en-GB" dirty="0">
              <a:solidFill>
                <a:srgbClr val="00B05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marL="342900" indent="-342900">
              <a:tabLst>
                <a:tab pos="-457200" algn="l"/>
              </a:tabLst>
            </a:pP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(2)  Dilute nitric acid (HNO</a:t>
            </a:r>
            <a:r>
              <a:rPr lang="en-GB" baseline="-30000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3</a:t>
            </a: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 = H</a:t>
            </a:r>
            <a:r>
              <a:rPr lang="en-GB" baseline="30000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+</a:t>
            </a: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 + NO</a:t>
            </a:r>
            <a:r>
              <a:rPr lang="en-GB" baseline="-30000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3</a:t>
            </a:r>
            <a:r>
              <a:rPr lang="en-GB" baseline="30000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-</a:t>
            </a: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) reacting with potassium hydroxide solution to form potassium nitrate solution and water </a:t>
            </a:r>
            <a:endParaRPr lang="en-US" dirty="0">
              <a:solidFill>
                <a:srgbClr val="00B05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marL="342900" indent="-342900">
              <a:tabLst>
                <a:tab pos="-457200" algn="l"/>
              </a:tabLst>
            </a:pPr>
            <a:endParaRPr lang="en-GB" dirty="0">
              <a:solidFill>
                <a:srgbClr val="00B05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marL="342900" indent="-342900">
              <a:buFontTx/>
              <a:buAutoNum type="arabicParenBoth" startAt="3"/>
              <a:tabLst>
                <a:tab pos="-457200" algn="l"/>
              </a:tabLst>
            </a:pP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Zinc metal reacting with dilute hydrochloric acid (</a:t>
            </a:r>
            <a:r>
              <a:rPr lang="en-GB" dirty="0" err="1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HCl</a:t>
            </a: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 = H</a:t>
            </a:r>
            <a:r>
              <a:rPr lang="en-GB" baseline="30000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+</a:t>
            </a: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 + </a:t>
            </a:r>
            <a:r>
              <a:rPr lang="en-GB" dirty="0" err="1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Cl</a:t>
            </a:r>
            <a:r>
              <a:rPr lang="en-GB" baseline="30000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-</a:t>
            </a: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) to form zinc chloride solution and hydrogen gas.</a:t>
            </a:r>
            <a:endParaRPr lang="en-US" dirty="0">
              <a:solidFill>
                <a:srgbClr val="00B05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marL="342900" indent="-342900">
              <a:tabLst>
                <a:tab pos="-457200" algn="l"/>
              </a:tabLst>
            </a:pPr>
            <a:endParaRPr lang="en-US" dirty="0">
              <a:solidFill>
                <a:srgbClr val="00B05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marL="342900" indent="-342900">
              <a:tabLst>
                <a:tab pos="-457200" algn="l"/>
              </a:tabLst>
            </a:pP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(4)  Magnesium metal reacting with copper(II) chloride solution to produce magnesium chloride solution and copper metal</a:t>
            </a:r>
            <a:endParaRPr lang="en-US" dirty="0">
              <a:solidFill>
                <a:srgbClr val="00B050"/>
              </a:solidFill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marL="342900" indent="-342900">
              <a:tabLst>
                <a:tab pos="-457200" algn="l"/>
              </a:tabLst>
            </a:pPr>
            <a:r>
              <a:rPr lang="en-GB" dirty="0">
                <a:ea typeface="Times New Roman" pitchFamily="18" charset="0"/>
                <a:cs typeface="Arial" charset="0"/>
              </a:rPr>
              <a:t>     </a:t>
            </a:r>
          </a:p>
        </p:txBody>
      </p:sp>
      <p:sp>
        <p:nvSpPr>
          <p:cNvPr id="51208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360362" cy="360362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650653"/>
            <a:ext cx="9144000" cy="5386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bIns="0" anchor="ctr">
            <a:spAutoFit/>
          </a:bodyPr>
          <a:lstStyle/>
          <a:p>
            <a:pPr algn="ctr" eaLnBrk="1" hangingPunct="1"/>
            <a:r>
              <a:rPr lang="en-GB" sz="3200" b="1" dirty="0">
                <a:solidFill>
                  <a:srgbClr val="FFFF00"/>
                </a:solidFill>
                <a:latin typeface="Comic Sans MS" pitchFamily="66" charset="0"/>
              </a:rPr>
              <a:t>WRITING CHEMICAL EQUATIONS</a:t>
            </a:r>
            <a:endParaRPr lang="en-GB" sz="32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258888" y="1339270"/>
            <a:ext cx="5112297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bIns="0" anchor="ctr">
            <a:spAutoFit/>
          </a:bodyPr>
          <a:lstStyle/>
          <a:p>
            <a:pPr eaLnBrk="1" hangingPunct="1">
              <a:tabLst>
                <a:tab pos="-457200" algn="l"/>
              </a:tabLst>
            </a:pPr>
            <a:r>
              <a:rPr lang="en-GB" sz="2400" b="1" dirty="0">
                <a:latin typeface="Comic Sans MS" pitchFamily="66" charset="0"/>
              </a:rPr>
              <a:t>Chemical equations should show :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1238250" y="1978025"/>
            <a:ext cx="6462713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/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(a) formulas of the reactants &amp; products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1219200" y="2538413"/>
            <a:ext cx="7097216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bIns="0">
            <a:spAutoFit/>
          </a:bodyPr>
          <a:lstStyle/>
          <a:p>
            <a:pPr eaLnBrk="1" hangingPunct="1"/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(b) their states of matter (</a:t>
            </a:r>
            <a:r>
              <a:rPr lang="en-GB" sz="2400" b="1" dirty="0" err="1">
                <a:solidFill>
                  <a:srgbClr val="00B050"/>
                </a:solidFill>
                <a:latin typeface="Comic Sans MS" pitchFamily="66" charset="0"/>
              </a:rPr>
              <a:t>ie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 s, l, g, </a:t>
            </a:r>
            <a:r>
              <a:rPr lang="en-GB" sz="2400" b="1" dirty="0" err="1">
                <a:solidFill>
                  <a:srgbClr val="00B050"/>
                </a:solidFill>
                <a:latin typeface="Comic Sans MS" pitchFamily="66" charset="0"/>
              </a:rPr>
              <a:t>aq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1231900" y="3100388"/>
            <a:ext cx="5875326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bIns="0">
            <a:spAutoFit/>
          </a:bodyPr>
          <a:lstStyle/>
          <a:p>
            <a:pPr eaLnBrk="1" hangingPunct="1"/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(c) the numbers of reacting particles.</a:t>
            </a: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1238250" y="3858633"/>
            <a:ext cx="5327650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 eaLnBrk="1" hangingPunct="1">
              <a:tabLst>
                <a:tab pos="-457200" algn="l"/>
              </a:tabLst>
            </a:pPr>
            <a:r>
              <a:rPr lang="en-GB" sz="2400" b="1" dirty="0">
                <a:latin typeface="Comic Sans MS" pitchFamily="66" charset="0"/>
              </a:rPr>
              <a:t>An equation must balance.    </a:t>
            </a: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1258888" y="4292600"/>
            <a:ext cx="6913562" cy="7848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marL="446088" indent="-446088" eaLnBrk="1" hangingPunct="1"/>
            <a:r>
              <a:rPr lang="en-GB" sz="2400" dirty="0">
                <a:solidFill>
                  <a:srgbClr val="00B050"/>
                </a:solidFill>
                <a:latin typeface="Comic Sans MS" pitchFamily="66" charset="0"/>
              </a:rPr>
              <a:t>i.e. 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the type </a:t>
            </a:r>
            <a:r>
              <a:rPr lang="en-GB" sz="2400" b="1" u="sng" dirty="0">
                <a:solidFill>
                  <a:srgbClr val="00B050"/>
                </a:solidFill>
                <a:latin typeface="Comic Sans MS" pitchFamily="66" charset="0"/>
              </a:rPr>
              <a:t>and 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number of atoms in the reactants </a:t>
            </a:r>
            <a:r>
              <a:rPr lang="en-GB" sz="2400" b="1" u="sng" dirty="0">
                <a:solidFill>
                  <a:srgbClr val="00B050"/>
                </a:solidFill>
                <a:latin typeface="Comic Sans MS" pitchFamily="66" charset="0"/>
              </a:rPr>
              <a:t>and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 products must match.</a:t>
            </a: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1187450" y="5373688"/>
            <a:ext cx="5327650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chemeClr val="bg1"/>
                </a:solidFill>
              </a:rPr>
              <a:t>It must balance for CHARGES too!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2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2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18439" grpId="0"/>
      <p:bldP spid="18440" grpId="0"/>
      <p:bldP spid="18441" grpId="0"/>
      <p:bldP spid="18442" grpId="0"/>
      <p:bldP spid="184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755650" y="5166733"/>
            <a:ext cx="7848600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 indent="482600" eaLnBrk="1" hangingPunct="1">
              <a:tabLst>
                <a:tab pos="-457200" algn="l"/>
              </a:tabLst>
            </a:pPr>
            <a:r>
              <a:rPr lang="en-GB" sz="2400" b="1" dirty="0"/>
              <a:t>   </a:t>
            </a:r>
            <a:r>
              <a:rPr lang="en-GB" sz="2400" b="1" u="sng" dirty="0">
                <a:solidFill>
                  <a:srgbClr val="00B050"/>
                </a:solidFill>
                <a:latin typeface="Comic Sans MS" pitchFamily="66" charset="0"/>
              </a:rPr>
              <a:t>then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 (c)   either O or H atoms balance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539750" y="549275"/>
            <a:ext cx="5676554" cy="4770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bIns="0">
            <a:spAutoFit/>
          </a:bodyPr>
          <a:lstStyle/>
          <a:p>
            <a:pPr eaLnBrk="1" hangingPunct="1"/>
            <a:r>
              <a:rPr lang="en-GB" sz="2800" b="1" dirty="0">
                <a:solidFill>
                  <a:srgbClr val="FFFF00"/>
                </a:solidFill>
                <a:latin typeface="Comic Sans MS" pitchFamily="66" charset="0"/>
              </a:rPr>
              <a:t>TO BALANCE AN EQUATION: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539750" y="1268413"/>
            <a:ext cx="6715125" cy="7848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/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1.	Write accurate formulas for each 	reactant and product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539750" y="2154238"/>
            <a:ext cx="4536819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bIns="0">
            <a:spAutoFit/>
          </a:bodyPr>
          <a:lstStyle/>
          <a:p>
            <a:pPr eaLnBrk="1" hangingPunct="1"/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2.	Show states of matter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539750" y="2708275"/>
            <a:ext cx="8568754" cy="115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bIns="0">
            <a:spAutoFit/>
          </a:bodyPr>
          <a:lstStyle/>
          <a:p>
            <a:pPr eaLnBrk="1" hangingPunct="1"/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3.	Balance the equation by adding numbers </a:t>
            </a:r>
            <a:r>
              <a:rPr lang="en-GB" sz="2400" b="1" dirty="0">
                <a:latin typeface="Comic Sans MS" pitchFamily="66" charset="0"/>
              </a:rPr>
              <a:t>IN 	FRONT OF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 the formulas </a:t>
            </a:r>
            <a:r>
              <a:rPr lang="en-GB" sz="2400" b="1" dirty="0">
                <a:latin typeface="Comic Sans MS" pitchFamily="66" charset="0"/>
              </a:rPr>
              <a:t>(DO NOT CHANGE 	FORMULAS!)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 to make the numbers of:</a:t>
            </a: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1476375" y="3933825"/>
            <a:ext cx="4976042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bIns="0">
            <a:spAutoFit/>
          </a:bodyPr>
          <a:lstStyle/>
          <a:p>
            <a:pPr eaLnBrk="1" hangingPunct="1"/>
            <a:r>
              <a:rPr lang="en-GB" sz="2400" b="1" u="sng" dirty="0">
                <a:solidFill>
                  <a:srgbClr val="00B050"/>
                </a:solidFill>
                <a:latin typeface="Comic Sans MS" pitchFamily="66" charset="0"/>
              </a:rPr>
              <a:t>first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  (a)   metal atoms balance</a:t>
            </a: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1311275" y="4365625"/>
            <a:ext cx="7337425" cy="7848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marL="1530350" indent="-1530350" eaLnBrk="1" hangingPunct="1"/>
            <a:r>
              <a:rPr lang="en-GB" sz="2400" b="1" dirty="0"/>
              <a:t>  </a:t>
            </a:r>
            <a:r>
              <a:rPr lang="en-GB" sz="2400" b="1" u="sng" dirty="0">
                <a:solidFill>
                  <a:srgbClr val="00B050"/>
                </a:solidFill>
                <a:latin typeface="Comic Sans MS" pitchFamily="66" charset="0"/>
              </a:rPr>
              <a:t>then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 (b)   any other atoms </a:t>
            </a:r>
            <a:r>
              <a:rPr lang="en-GB" sz="2400" b="1" u="sng" dirty="0">
                <a:latin typeface="Comic Sans MS" pitchFamily="66" charset="0"/>
              </a:rPr>
              <a:t>EXCEPT</a:t>
            </a:r>
            <a:r>
              <a:rPr lang="en-GB" sz="2400" b="1" dirty="0">
                <a:latin typeface="Comic Sans MS" pitchFamily="66" charset="0"/>
              </a:rPr>
              <a:t> O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 and </a:t>
            </a:r>
            <a:r>
              <a:rPr lang="en-GB" sz="2400" b="1" dirty="0">
                <a:latin typeface="Comic Sans MS" pitchFamily="66" charset="0"/>
              </a:rPr>
              <a:t>H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 balance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2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2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4" grpId="0"/>
      <p:bldP spid="17415" grpId="0"/>
      <p:bldP spid="17416" grpId="0"/>
      <p:bldP spid="17417" grpId="0"/>
      <p:bldP spid="174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88950" y="329104"/>
            <a:ext cx="8186738" cy="7848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 marL="892175" indent="-892175" eaLnBrk="1" hangingPunct="1">
              <a:tabLst>
                <a:tab pos="-457200" algn="l"/>
              </a:tabLst>
            </a:pPr>
            <a:r>
              <a:rPr lang="en-GB" sz="2400" b="1" dirty="0">
                <a:solidFill>
                  <a:srgbClr val="FFFF00"/>
                </a:solidFill>
                <a:latin typeface="Comic Sans MS" pitchFamily="66" charset="0"/>
              </a:rPr>
              <a:t>e.g.1	Potassium hydroxide solution + sulphuric acid solution </a:t>
            </a:r>
            <a:r>
              <a:rPr lang="en-GB" sz="2400" b="1" dirty="0">
                <a:solidFill>
                  <a:srgbClr val="FFFF00"/>
                </a:solidFill>
                <a:latin typeface="Comic Sans MS" pitchFamily="66" charset="0"/>
                <a:sym typeface="Wingdings" pitchFamily="2" charset="2"/>
              </a:rPr>
              <a:t> potassium sulphate solution + water</a:t>
            </a:r>
            <a:endParaRPr lang="en-GB" sz="2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635375" y="1446213"/>
            <a:ext cx="2449513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Formulas?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635375" y="1898650"/>
            <a:ext cx="1800225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States?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3635375" y="2381250"/>
            <a:ext cx="1223963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Metal?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3629025" y="2886075"/>
            <a:ext cx="2187575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Not O or H?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3635375" y="3338513"/>
            <a:ext cx="1625600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O or H?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827088" y="4170363"/>
            <a:ext cx="7745412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00FF"/>
                </a:solidFill>
              </a:rPr>
              <a:t>    </a:t>
            </a:r>
            <a:r>
              <a:rPr lang="en-GB" sz="2400" b="1" dirty="0"/>
              <a:t>KOH         +    H</a:t>
            </a:r>
            <a:r>
              <a:rPr lang="en-GB" sz="2400" b="1" baseline="-25000" dirty="0"/>
              <a:t>2</a:t>
            </a:r>
            <a:r>
              <a:rPr lang="en-GB" sz="2400" b="1" dirty="0"/>
              <a:t>SO</a:t>
            </a:r>
            <a:r>
              <a:rPr lang="en-GB" sz="2400" b="1" baseline="-25000" dirty="0"/>
              <a:t>4</a:t>
            </a:r>
            <a:r>
              <a:rPr lang="en-GB" sz="2400" b="1" dirty="0"/>
              <a:t>          </a:t>
            </a:r>
            <a:r>
              <a:rPr lang="en-GB" sz="2400" b="1" dirty="0">
                <a:sym typeface="Wingdings" pitchFamily="2" charset="2"/>
              </a:rPr>
              <a:t>  K</a:t>
            </a:r>
            <a:r>
              <a:rPr lang="en-GB" sz="2400" b="1" baseline="-25000" dirty="0"/>
              <a:t>2</a:t>
            </a:r>
            <a:r>
              <a:rPr lang="en-GB" sz="2400" b="1" dirty="0"/>
              <a:t>SO</a:t>
            </a:r>
            <a:r>
              <a:rPr lang="en-GB" sz="2400" b="1" baseline="-25000" dirty="0"/>
              <a:t>4</a:t>
            </a:r>
            <a:r>
              <a:rPr lang="en-GB" sz="2400" b="1" dirty="0">
                <a:sym typeface="Wingdings" pitchFamily="2" charset="2"/>
              </a:rPr>
              <a:t>         +      </a:t>
            </a:r>
            <a:r>
              <a:rPr lang="en-GB" sz="2400" b="1" dirty="0" smtClean="0">
                <a:sym typeface="Wingdings" pitchFamily="2" charset="2"/>
              </a:rPr>
              <a:t> </a:t>
            </a:r>
            <a:r>
              <a:rPr lang="en-GB" sz="2400" b="1" dirty="0">
                <a:sym typeface="Wingdings" pitchFamily="2" charset="2"/>
              </a:rPr>
              <a:t>H</a:t>
            </a:r>
            <a:r>
              <a:rPr lang="en-GB" sz="2400" b="1" baseline="-25000" dirty="0">
                <a:sym typeface="Wingdings" pitchFamily="2" charset="2"/>
              </a:rPr>
              <a:t>2</a:t>
            </a:r>
            <a:r>
              <a:rPr lang="en-GB" sz="2400" b="1" dirty="0">
                <a:sym typeface="Wingdings" pitchFamily="2" charset="2"/>
              </a:rPr>
              <a:t>O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1879600" y="4143375"/>
            <a:ext cx="7437438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/>
              <a:t>(</a:t>
            </a:r>
            <a:r>
              <a:rPr lang="en-GB" sz="2400" b="1" dirty="0" err="1"/>
              <a:t>aq</a:t>
            </a:r>
            <a:r>
              <a:rPr lang="en-GB" sz="2400" b="1" dirty="0"/>
              <a:t>)                   (</a:t>
            </a:r>
            <a:r>
              <a:rPr lang="en-GB" sz="2400" b="1" dirty="0" err="1"/>
              <a:t>aq</a:t>
            </a:r>
            <a:r>
              <a:rPr lang="en-GB" sz="2400" b="1" dirty="0"/>
              <a:t>)                    (</a:t>
            </a:r>
            <a:r>
              <a:rPr lang="en-GB" sz="2400" b="1" dirty="0" err="1"/>
              <a:t>aq</a:t>
            </a:r>
            <a:r>
              <a:rPr lang="en-GB" sz="2400" b="1" dirty="0"/>
              <a:t>)                  (l)</a:t>
            </a: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5816600" y="2886075"/>
            <a:ext cx="2859088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latin typeface="Comic Sans MS" pitchFamily="66" charset="0"/>
              </a:rPr>
              <a:t>i.e.   S</a:t>
            </a: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7554913" y="4165600"/>
            <a:ext cx="468312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 dirty="0">
                <a:solidFill>
                  <a:srgbClr val="00B050"/>
                </a:solidFill>
                <a:cs typeface="Arial" charset="0"/>
              </a:rPr>
              <a:t>2</a:t>
            </a:r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974724" y="4171950"/>
            <a:ext cx="5973539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24606" name="Rectangle 30"/>
          <p:cNvSpPr>
            <a:spLocks noChangeArrowheads="1"/>
          </p:cNvSpPr>
          <p:nvPr/>
        </p:nvSpPr>
        <p:spPr bwMode="auto">
          <a:xfrm>
            <a:off x="827088" y="4005263"/>
            <a:ext cx="8064500" cy="79851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bIns="0" anchor="ctr">
            <a:spAutoFit/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4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80" grpId="0"/>
      <p:bldP spid="24581" grpId="0"/>
      <p:bldP spid="24582" grpId="0"/>
      <p:bldP spid="24583" grpId="0"/>
      <p:bldP spid="24588" grpId="0"/>
      <p:bldP spid="24589" grpId="0"/>
      <p:bldP spid="24590" grpId="0"/>
      <p:bldP spid="24591" grpId="0"/>
      <p:bldP spid="24599" grpId="0"/>
      <p:bldP spid="2460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827088" y="727567"/>
            <a:ext cx="7848600" cy="7848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 eaLnBrk="1" hangingPunct="1">
              <a:tabLst>
                <a:tab pos="-457200" algn="l"/>
              </a:tabLst>
            </a:pPr>
            <a:r>
              <a:rPr lang="en-GB" sz="2400" b="1" dirty="0">
                <a:solidFill>
                  <a:srgbClr val="FFFF00"/>
                </a:solidFill>
                <a:latin typeface="Comic Sans MS" pitchFamily="66" charset="0"/>
              </a:rPr>
              <a:t>e.g.2	Solid calcium nitrate </a:t>
            </a:r>
            <a:r>
              <a:rPr lang="en-GB" sz="2400" b="1" dirty="0">
                <a:solidFill>
                  <a:srgbClr val="FFFF00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GB" sz="2400" b="1" dirty="0">
                <a:solidFill>
                  <a:srgbClr val="FFFF00"/>
                </a:solidFill>
                <a:latin typeface="Comic Sans MS" pitchFamily="66" charset="0"/>
              </a:rPr>
              <a:t>calcium oxide solid + 	nitrogen dioxide gas + oxygen gas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635375" y="1773238"/>
            <a:ext cx="2449513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Formulas?</a:t>
            </a:r>
          </a:p>
        </p:txBody>
      </p:sp>
      <p:grpSp>
        <p:nvGrpSpPr>
          <p:cNvPr id="19502" name="Group 46"/>
          <p:cNvGrpSpPr>
            <a:grpSpLocks/>
          </p:cNvGrpSpPr>
          <p:nvPr/>
        </p:nvGrpSpPr>
        <p:grpSpPr bwMode="auto">
          <a:xfrm>
            <a:off x="1154113" y="4827582"/>
            <a:ext cx="7107237" cy="415924"/>
            <a:chOff x="727" y="3041"/>
            <a:chExt cx="4477" cy="262"/>
          </a:xfrm>
        </p:grpSpPr>
        <p:sp>
          <p:nvSpPr>
            <p:cNvPr id="19462" name="Text Box 6"/>
            <p:cNvSpPr txBox="1">
              <a:spLocks noChangeArrowheads="1"/>
            </p:cNvSpPr>
            <p:nvPr/>
          </p:nvSpPr>
          <p:spPr bwMode="auto">
            <a:xfrm>
              <a:off x="727" y="3041"/>
              <a:ext cx="1529" cy="2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bIns="0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GB" sz="2400" b="1" dirty="0" err="1"/>
                <a:t>Ca</a:t>
              </a:r>
              <a:r>
                <a:rPr lang="en-GB" sz="2400" b="1" dirty="0"/>
                <a:t>(NO</a:t>
              </a:r>
              <a:r>
                <a:rPr lang="en-GB" sz="2400" b="1" baseline="-25000" dirty="0"/>
                <a:t>3</a:t>
              </a:r>
              <a:r>
                <a:rPr lang="en-GB" sz="2400" b="1" dirty="0"/>
                <a:t>)</a:t>
              </a:r>
              <a:r>
                <a:rPr lang="en-GB" sz="2400" b="1" baseline="-25000" dirty="0"/>
                <a:t>2</a:t>
              </a:r>
            </a:p>
          </p:txBody>
        </p:sp>
        <p:sp>
          <p:nvSpPr>
            <p:cNvPr id="19463" name="Text Box 7"/>
            <p:cNvSpPr txBox="1">
              <a:spLocks noChangeArrowheads="1"/>
            </p:cNvSpPr>
            <p:nvPr/>
          </p:nvSpPr>
          <p:spPr bwMode="auto">
            <a:xfrm>
              <a:off x="3641" y="3041"/>
              <a:ext cx="656" cy="2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bIns="0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GB" sz="2400" b="1" dirty="0"/>
                <a:t>NO</a:t>
              </a:r>
              <a:r>
                <a:rPr lang="en-GB" sz="2400" b="1" baseline="-25000" dirty="0"/>
                <a:t>2</a:t>
              </a:r>
              <a:endParaRPr lang="en-GB" sz="2400" b="1" dirty="0"/>
            </a:p>
          </p:txBody>
        </p:sp>
        <p:sp>
          <p:nvSpPr>
            <p:cNvPr id="19464" name="Text Box 8"/>
            <p:cNvSpPr txBox="1">
              <a:spLocks noChangeArrowheads="1"/>
            </p:cNvSpPr>
            <p:nvPr/>
          </p:nvSpPr>
          <p:spPr bwMode="auto">
            <a:xfrm>
              <a:off x="2483" y="3041"/>
              <a:ext cx="680" cy="2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bIns="0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GB" sz="2400" b="1" dirty="0" err="1">
                  <a:latin typeface="Comic Sans MS" pitchFamily="66" charset="0"/>
                  <a:sym typeface="Wingdings" pitchFamily="2" charset="2"/>
                </a:rPr>
                <a:t>CaO</a:t>
              </a:r>
              <a:endParaRPr lang="en-GB" sz="2400" b="1" baseline="-25000" dirty="0">
                <a:latin typeface="Comic Sans MS" pitchFamily="66" charset="0"/>
              </a:endParaRPr>
            </a:p>
          </p:txBody>
        </p:sp>
        <p:sp>
          <p:nvSpPr>
            <p:cNvPr id="19465" name="Text Box 9"/>
            <p:cNvSpPr txBox="1">
              <a:spLocks noChangeArrowheads="1"/>
            </p:cNvSpPr>
            <p:nvPr/>
          </p:nvSpPr>
          <p:spPr bwMode="auto">
            <a:xfrm>
              <a:off x="4660" y="3041"/>
              <a:ext cx="544" cy="2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bIns="0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GB" sz="2400" b="1" dirty="0"/>
                <a:t>O</a:t>
              </a:r>
              <a:r>
                <a:rPr lang="en-GB" sz="2400" b="1" baseline="-25000" dirty="0"/>
                <a:t>2</a:t>
              </a:r>
            </a:p>
          </p:txBody>
        </p:sp>
        <p:grpSp>
          <p:nvGrpSpPr>
            <p:cNvPr id="19501" name="Group 45"/>
            <p:cNvGrpSpPr>
              <a:grpSpLocks/>
            </p:cNvGrpSpPr>
            <p:nvPr/>
          </p:nvGrpSpPr>
          <p:grpSpPr bwMode="auto">
            <a:xfrm>
              <a:off x="1914" y="3041"/>
              <a:ext cx="2611" cy="262"/>
              <a:chOff x="1914" y="3041"/>
              <a:chExt cx="2611" cy="262"/>
            </a:xfrm>
          </p:grpSpPr>
          <p:sp>
            <p:nvSpPr>
              <p:cNvPr id="19466" name="Rectangle 10"/>
              <p:cNvSpPr>
                <a:spLocks noChangeArrowheads="1"/>
              </p:cNvSpPr>
              <p:nvPr/>
            </p:nvSpPr>
            <p:spPr bwMode="auto">
              <a:xfrm>
                <a:off x="1914" y="3041"/>
                <a:ext cx="323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bIns="0">
                <a:spAutoFit/>
              </a:bodyPr>
              <a:lstStyle/>
              <a:p>
                <a:pPr eaLnBrk="1" hangingPunct="1"/>
                <a:r>
                  <a:rPr lang="en-GB" sz="2400" b="1" dirty="0">
                    <a:sym typeface="Wingdings" pitchFamily="2" charset="2"/>
                  </a:rPr>
                  <a:t></a:t>
                </a:r>
              </a:p>
            </p:txBody>
          </p:sp>
          <p:sp>
            <p:nvSpPr>
              <p:cNvPr id="19467" name="Rectangle 11"/>
              <p:cNvSpPr>
                <a:spLocks noChangeArrowheads="1"/>
              </p:cNvSpPr>
              <p:nvPr/>
            </p:nvSpPr>
            <p:spPr bwMode="auto">
              <a:xfrm>
                <a:off x="4296" y="3041"/>
                <a:ext cx="229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bIns="0">
                <a:spAutoFit/>
              </a:bodyPr>
              <a:lstStyle/>
              <a:p>
                <a:pPr eaLnBrk="1" hangingPunct="1"/>
                <a:r>
                  <a:rPr lang="en-GB" sz="2400" b="1" dirty="0"/>
                  <a:t>+</a:t>
                </a:r>
              </a:p>
            </p:txBody>
          </p:sp>
          <p:sp>
            <p:nvSpPr>
              <p:cNvPr id="19468" name="Rectangle 12"/>
              <p:cNvSpPr>
                <a:spLocks noChangeArrowheads="1"/>
              </p:cNvSpPr>
              <p:nvPr/>
            </p:nvSpPr>
            <p:spPr bwMode="auto">
              <a:xfrm>
                <a:off x="3242" y="3041"/>
                <a:ext cx="229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bIns="0">
                <a:spAutoFit/>
              </a:bodyPr>
              <a:lstStyle/>
              <a:p>
                <a:pPr eaLnBrk="1" hangingPunct="1"/>
                <a:r>
                  <a:rPr lang="en-GB" sz="2400" b="1" dirty="0"/>
                  <a:t>+</a:t>
                </a:r>
              </a:p>
            </p:txBody>
          </p:sp>
        </p:grpSp>
      </p:grp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3635375" y="2225675"/>
            <a:ext cx="1800225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States?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2449513" y="4827588"/>
            <a:ext cx="970359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/>
              <a:t>(s)</a:t>
            </a: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4591050" y="4806950"/>
            <a:ext cx="844550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/>
              <a:t>(s)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6359525" y="4806950"/>
            <a:ext cx="741363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/>
              <a:t>(g)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7813675" y="4797425"/>
            <a:ext cx="935038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/>
              <a:t>(g)</a:t>
            </a: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3635375" y="2708275"/>
            <a:ext cx="1223963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Metal?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3757613" y="4818063"/>
            <a:ext cx="503237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968375" y="4827588"/>
            <a:ext cx="503238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3629025" y="3213100"/>
            <a:ext cx="2270125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Not O or H?</a:t>
            </a:r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5568950" y="4827588"/>
            <a:ext cx="330200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3635375" y="3665538"/>
            <a:ext cx="1625600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O or H?</a:t>
            </a: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7100889" y="4827588"/>
            <a:ext cx="423440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 dirty="0">
                <a:cs typeface="Arial" charset="0"/>
              </a:rPr>
              <a:t>½</a:t>
            </a:r>
            <a:endParaRPr lang="en-GB" sz="2400" b="1" dirty="0"/>
          </a:p>
        </p:txBody>
      </p:sp>
      <p:sp>
        <p:nvSpPr>
          <p:cNvPr id="19482" name="Text Box 26"/>
          <p:cNvSpPr txBox="1">
            <a:spLocks noChangeArrowheads="1"/>
          </p:cNvSpPr>
          <p:nvPr/>
        </p:nvSpPr>
        <p:spPr bwMode="auto">
          <a:xfrm>
            <a:off x="3675063" y="4097338"/>
            <a:ext cx="4056062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 dirty="0">
                <a:solidFill>
                  <a:srgbClr val="00B050"/>
                </a:solidFill>
                <a:latin typeface="Comic Sans MS" pitchFamily="66" charset="0"/>
                <a:cs typeface="Arial" charset="0"/>
              </a:rPr>
              <a:t>x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 2 to remove fractions</a:t>
            </a:r>
          </a:p>
        </p:txBody>
      </p:sp>
      <p:grpSp>
        <p:nvGrpSpPr>
          <p:cNvPr id="19499" name="Group 43"/>
          <p:cNvGrpSpPr>
            <a:grpSpLocks/>
          </p:cNvGrpSpPr>
          <p:nvPr/>
        </p:nvGrpSpPr>
        <p:grpSpPr bwMode="auto">
          <a:xfrm>
            <a:off x="971550" y="5589594"/>
            <a:ext cx="7780338" cy="447675"/>
            <a:chOff x="612" y="3521"/>
            <a:chExt cx="4901" cy="282"/>
          </a:xfrm>
        </p:grpSpPr>
        <p:grpSp>
          <p:nvGrpSpPr>
            <p:cNvPr id="19497" name="Group 41"/>
            <p:cNvGrpSpPr>
              <a:grpSpLocks/>
            </p:cNvGrpSpPr>
            <p:nvPr/>
          </p:nvGrpSpPr>
          <p:grpSpPr bwMode="auto">
            <a:xfrm>
              <a:off x="612" y="3521"/>
              <a:ext cx="4901" cy="281"/>
              <a:chOff x="612" y="3521"/>
              <a:chExt cx="4901" cy="281"/>
            </a:xfrm>
          </p:grpSpPr>
          <p:sp>
            <p:nvSpPr>
              <p:cNvPr id="19483" name="Text Box 27"/>
              <p:cNvSpPr txBox="1">
                <a:spLocks noChangeArrowheads="1"/>
              </p:cNvSpPr>
              <p:nvPr/>
            </p:nvSpPr>
            <p:spPr bwMode="auto">
              <a:xfrm>
                <a:off x="729" y="3540"/>
                <a:ext cx="1529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bIns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2400" b="1" dirty="0" err="1"/>
                  <a:t>Ca</a:t>
                </a:r>
                <a:r>
                  <a:rPr lang="en-GB" sz="2400" b="1" dirty="0"/>
                  <a:t>(NO</a:t>
                </a:r>
                <a:r>
                  <a:rPr lang="en-GB" sz="2400" b="1" baseline="-25000" dirty="0"/>
                  <a:t>3</a:t>
                </a:r>
                <a:r>
                  <a:rPr lang="en-GB" sz="2400" b="1" dirty="0"/>
                  <a:t>)</a:t>
                </a:r>
                <a:r>
                  <a:rPr lang="en-GB" sz="2400" b="1" baseline="-25000" dirty="0"/>
                  <a:t>2</a:t>
                </a:r>
              </a:p>
            </p:txBody>
          </p:sp>
          <p:sp>
            <p:nvSpPr>
              <p:cNvPr id="19484" name="Text Box 28"/>
              <p:cNvSpPr txBox="1">
                <a:spLocks noChangeArrowheads="1"/>
              </p:cNvSpPr>
              <p:nvPr/>
            </p:nvSpPr>
            <p:spPr bwMode="auto">
              <a:xfrm>
                <a:off x="3643" y="3540"/>
                <a:ext cx="507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bIns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2400" b="1" dirty="0"/>
                  <a:t>NO</a:t>
                </a:r>
                <a:r>
                  <a:rPr lang="en-GB" sz="2400" b="1" baseline="-25000" dirty="0"/>
                  <a:t>2</a:t>
                </a:r>
                <a:endParaRPr lang="en-GB" sz="2400" b="1" dirty="0"/>
              </a:p>
            </p:txBody>
          </p:sp>
          <p:sp>
            <p:nvSpPr>
              <p:cNvPr id="19485" name="Text Box 29"/>
              <p:cNvSpPr txBox="1">
                <a:spLocks noChangeArrowheads="1"/>
              </p:cNvSpPr>
              <p:nvPr/>
            </p:nvSpPr>
            <p:spPr bwMode="auto">
              <a:xfrm>
                <a:off x="2485" y="3540"/>
                <a:ext cx="576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bIns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2400" b="1" dirty="0" err="1">
                    <a:sym typeface="Wingdings" pitchFamily="2" charset="2"/>
                  </a:rPr>
                  <a:t>CaO</a:t>
                </a:r>
                <a:endParaRPr lang="en-GB" sz="2400" b="1" baseline="-25000" dirty="0"/>
              </a:p>
            </p:txBody>
          </p:sp>
          <p:sp>
            <p:nvSpPr>
              <p:cNvPr id="19486" name="Text Box 30"/>
              <p:cNvSpPr txBox="1">
                <a:spLocks noChangeArrowheads="1"/>
              </p:cNvSpPr>
              <p:nvPr/>
            </p:nvSpPr>
            <p:spPr bwMode="auto">
              <a:xfrm>
                <a:off x="4662" y="3540"/>
                <a:ext cx="544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bIns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2400" b="1" dirty="0"/>
                  <a:t>O</a:t>
                </a:r>
                <a:r>
                  <a:rPr lang="en-GB" sz="2400" b="1" baseline="-25000" dirty="0"/>
                  <a:t>2</a:t>
                </a:r>
              </a:p>
            </p:txBody>
          </p:sp>
          <p:sp>
            <p:nvSpPr>
              <p:cNvPr id="19487" name="Rectangle 31"/>
              <p:cNvSpPr>
                <a:spLocks noChangeArrowheads="1"/>
              </p:cNvSpPr>
              <p:nvPr/>
            </p:nvSpPr>
            <p:spPr bwMode="auto">
              <a:xfrm>
                <a:off x="1916" y="3540"/>
                <a:ext cx="323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bIns="0">
                <a:spAutoFit/>
              </a:bodyPr>
              <a:lstStyle/>
              <a:p>
                <a:pPr eaLnBrk="1" hangingPunct="1"/>
                <a:r>
                  <a:rPr lang="en-GB" sz="2400" b="1" dirty="0">
                    <a:sym typeface="Wingdings" pitchFamily="2" charset="2"/>
                  </a:rPr>
                  <a:t></a:t>
                </a:r>
              </a:p>
            </p:txBody>
          </p:sp>
          <p:sp>
            <p:nvSpPr>
              <p:cNvPr id="19488" name="Rectangle 32"/>
              <p:cNvSpPr>
                <a:spLocks noChangeArrowheads="1"/>
              </p:cNvSpPr>
              <p:nvPr/>
            </p:nvSpPr>
            <p:spPr bwMode="auto">
              <a:xfrm>
                <a:off x="3244" y="3540"/>
                <a:ext cx="229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bIns="0">
                <a:spAutoFit/>
              </a:bodyPr>
              <a:lstStyle/>
              <a:p>
                <a:pPr eaLnBrk="1" hangingPunct="1"/>
                <a:r>
                  <a:rPr lang="en-GB" sz="2400" b="1" dirty="0"/>
                  <a:t>+</a:t>
                </a:r>
              </a:p>
            </p:txBody>
          </p:sp>
          <p:sp>
            <p:nvSpPr>
              <p:cNvPr id="19489" name="Text Box 33"/>
              <p:cNvSpPr txBox="1">
                <a:spLocks noChangeArrowheads="1"/>
              </p:cNvSpPr>
              <p:nvPr/>
            </p:nvSpPr>
            <p:spPr bwMode="auto">
              <a:xfrm>
                <a:off x="1543" y="3540"/>
                <a:ext cx="611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bIns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2400" b="1" dirty="0"/>
                  <a:t>(s)</a:t>
                </a:r>
              </a:p>
            </p:txBody>
          </p:sp>
          <p:sp>
            <p:nvSpPr>
              <p:cNvPr id="19490" name="Text Box 34"/>
              <p:cNvSpPr txBox="1">
                <a:spLocks noChangeArrowheads="1"/>
              </p:cNvSpPr>
              <p:nvPr/>
            </p:nvSpPr>
            <p:spPr bwMode="auto">
              <a:xfrm>
                <a:off x="2894" y="3527"/>
                <a:ext cx="420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bIns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2400" b="1" dirty="0"/>
                  <a:t>(s)</a:t>
                </a:r>
              </a:p>
            </p:txBody>
          </p:sp>
          <p:sp>
            <p:nvSpPr>
              <p:cNvPr id="19491" name="Text Box 35"/>
              <p:cNvSpPr txBox="1">
                <a:spLocks noChangeArrowheads="1"/>
              </p:cNvSpPr>
              <p:nvPr/>
            </p:nvSpPr>
            <p:spPr bwMode="auto">
              <a:xfrm>
                <a:off x="4008" y="3527"/>
                <a:ext cx="589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bIns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2400" b="1" dirty="0"/>
                  <a:t>(g)</a:t>
                </a:r>
              </a:p>
            </p:txBody>
          </p:sp>
          <p:sp>
            <p:nvSpPr>
              <p:cNvPr id="19492" name="Text Box 36"/>
              <p:cNvSpPr txBox="1">
                <a:spLocks noChangeArrowheads="1"/>
              </p:cNvSpPr>
              <p:nvPr/>
            </p:nvSpPr>
            <p:spPr bwMode="auto">
              <a:xfrm>
                <a:off x="4924" y="3521"/>
                <a:ext cx="589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bIns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2400" b="1" dirty="0"/>
                  <a:t>(g)</a:t>
                </a:r>
              </a:p>
            </p:txBody>
          </p:sp>
          <p:sp>
            <p:nvSpPr>
              <p:cNvPr id="19493" name="Text Box 37"/>
              <p:cNvSpPr txBox="1">
                <a:spLocks noChangeArrowheads="1"/>
              </p:cNvSpPr>
              <p:nvPr/>
            </p:nvSpPr>
            <p:spPr bwMode="auto">
              <a:xfrm>
                <a:off x="2369" y="3534"/>
                <a:ext cx="317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bIns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2400" b="1" dirty="0">
                    <a:solidFill>
                      <a:srgbClr val="00B050"/>
                    </a:solidFill>
                  </a:rPr>
                  <a:t>2</a:t>
                </a:r>
              </a:p>
            </p:txBody>
          </p:sp>
          <p:sp>
            <p:nvSpPr>
              <p:cNvPr id="19494" name="Text Box 38"/>
              <p:cNvSpPr txBox="1">
                <a:spLocks noChangeArrowheads="1"/>
              </p:cNvSpPr>
              <p:nvPr/>
            </p:nvSpPr>
            <p:spPr bwMode="auto">
              <a:xfrm>
                <a:off x="612" y="3540"/>
                <a:ext cx="317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bIns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2400" b="1" dirty="0">
                    <a:solidFill>
                      <a:srgbClr val="00B050"/>
                    </a:solidFill>
                  </a:rPr>
                  <a:t>2</a:t>
                </a:r>
              </a:p>
            </p:txBody>
          </p:sp>
          <p:sp>
            <p:nvSpPr>
              <p:cNvPr id="19495" name="Text Box 39"/>
              <p:cNvSpPr txBox="1">
                <a:spLocks noChangeArrowheads="1"/>
              </p:cNvSpPr>
              <p:nvPr/>
            </p:nvSpPr>
            <p:spPr bwMode="auto">
              <a:xfrm>
                <a:off x="3510" y="3540"/>
                <a:ext cx="208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bIns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2400" b="1" dirty="0">
                    <a:solidFill>
                      <a:srgbClr val="00B050"/>
                    </a:solidFill>
                  </a:rPr>
                  <a:t>4</a:t>
                </a:r>
              </a:p>
            </p:txBody>
          </p:sp>
          <p:sp>
            <p:nvSpPr>
              <p:cNvPr id="19496" name="Text Box 40"/>
              <p:cNvSpPr txBox="1">
                <a:spLocks noChangeArrowheads="1"/>
              </p:cNvSpPr>
              <p:nvPr/>
            </p:nvSpPr>
            <p:spPr bwMode="auto">
              <a:xfrm>
                <a:off x="4475" y="3540"/>
                <a:ext cx="187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bIns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2400" b="1">
                    <a:solidFill>
                      <a:srgbClr val="FF00FF"/>
                    </a:solidFill>
                    <a:cs typeface="Arial" charset="0"/>
                  </a:rPr>
                  <a:t> </a:t>
                </a:r>
                <a:endParaRPr lang="en-GB" sz="2400" b="1">
                  <a:solidFill>
                    <a:srgbClr val="FF00FF"/>
                  </a:solidFill>
                </a:endParaRPr>
              </a:p>
            </p:txBody>
          </p:sp>
        </p:grpSp>
        <p:sp>
          <p:nvSpPr>
            <p:cNvPr id="19498" name="Rectangle 42"/>
            <p:cNvSpPr>
              <a:spLocks noChangeArrowheads="1"/>
            </p:cNvSpPr>
            <p:nvPr/>
          </p:nvSpPr>
          <p:spPr bwMode="auto">
            <a:xfrm>
              <a:off x="4291" y="3541"/>
              <a:ext cx="229" cy="2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bIns="0">
              <a:spAutoFit/>
            </a:bodyPr>
            <a:lstStyle/>
            <a:p>
              <a:pPr eaLnBrk="1" hangingPunct="1"/>
              <a:r>
                <a:rPr lang="en-GB" sz="2400" b="1" dirty="0"/>
                <a:t>+</a:t>
              </a:r>
            </a:p>
          </p:txBody>
        </p:sp>
      </p:grpSp>
      <p:sp>
        <p:nvSpPr>
          <p:cNvPr id="19500" name="Rectangle 44"/>
          <p:cNvSpPr>
            <a:spLocks noChangeArrowheads="1"/>
          </p:cNvSpPr>
          <p:nvPr/>
        </p:nvSpPr>
        <p:spPr bwMode="auto">
          <a:xfrm>
            <a:off x="858838" y="5445125"/>
            <a:ext cx="7707312" cy="8636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bIns="0" anchor="ctr">
            <a:spAutoFit/>
          </a:bodyPr>
          <a:lstStyle/>
          <a:p>
            <a:endParaRPr lang="en-GB"/>
          </a:p>
        </p:txBody>
      </p:sp>
      <p:sp>
        <p:nvSpPr>
          <p:cNvPr id="19506" name="Text Box 50"/>
          <p:cNvSpPr txBox="1">
            <a:spLocks noChangeArrowheads="1"/>
          </p:cNvSpPr>
          <p:nvPr/>
        </p:nvSpPr>
        <p:spPr bwMode="auto">
          <a:xfrm>
            <a:off x="5816600" y="3197225"/>
            <a:ext cx="2859088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latin typeface="Comic Sans MS" pitchFamily="66" charset="0"/>
              </a:rPr>
              <a:t>i.e.   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19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9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83" dur="2000"/>
                                        <p:tgtEl>
                                          <p:spTgt spid="19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86" dur="2000"/>
                                        <p:tgtEl>
                                          <p:spTgt spid="19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9" grpId="0"/>
      <p:bldP spid="19470" grpId="0"/>
      <p:bldP spid="19471" grpId="0"/>
      <p:bldP spid="19472" grpId="0"/>
      <p:bldP spid="19473" grpId="0"/>
      <p:bldP spid="19474" grpId="0"/>
      <p:bldP spid="19475" grpId="0"/>
      <p:bldP spid="19476" grpId="0"/>
      <p:bldP spid="19477" grpId="0"/>
      <p:bldP spid="19478" grpId="0"/>
      <p:bldP spid="19479" grpId="0"/>
      <p:bldP spid="19481" grpId="0"/>
      <p:bldP spid="19482" grpId="0"/>
      <p:bldP spid="19500" grpId="0" animBg="1"/>
      <p:bldP spid="1950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827088" y="400542"/>
            <a:ext cx="7848600" cy="7848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 eaLnBrk="1" hangingPunct="1">
              <a:tabLst>
                <a:tab pos="-457200" algn="l"/>
              </a:tabLst>
            </a:pPr>
            <a:r>
              <a:rPr lang="en-GB" sz="2400" b="1" dirty="0">
                <a:solidFill>
                  <a:srgbClr val="FFFF00"/>
                </a:solidFill>
                <a:latin typeface="Comic Sans MS" pitchFamily="66" charset="0"/>
              </a:rPr>
              <a:t>e.g.3	Sodium metal + liquid water </a:t>
            </a:r>
            <a:r>
              <a:rPr lang="en-GB" sz="2400" b="1" dirty="0">
                <a:solidFill>
                  <a:srgbClr val="FFFF00"/>
                </a:solidFill>
                <a:latin typeface="Comic Sans MS" pitchFamily="66" charset="0"/>
                <a:sym typeface="Wingdings" pitchFamily="2" charset="2"/>
              </a:rPr>
              <a:t> Aqueous 	sodium hydroxide + hydrogen gas</a:t>
            </a:r>
            <a:endParaRPr lang="en-GB" sz="2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635375" y="1446213"/>
            <a:ext cx="2449513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Formulas?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3635375" y="1898650"/>
            <a:ext cx="1800225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States?</a:t>
            </a:r>
          </a:p>
        </p:txBody>
      </p: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3635375" y="2381250"/>
            <a:ext cx="1223963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Metal?</a:t>
            </a:r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3629025" y="2886075"/>
            <a:ext cx="2239119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Not O or H?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3635375" y="3338513"/>
            <a:ext cx="1625600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O or H?</a:t>
            </a:r>
          </a:p>
        </p:txBody>
      </p:sp>
      <p:sp>
        <p:nvSpPr>
          <p:cNvPr id="21529" name="Text Box 25"/>
          <p:cNvSpPr txBox="1">
            <a:spLocks noChangeArrowheads="1"/>
          </p:cNvSpPr>
          <p:nvPr/>
        </p:nvSpPr>
        <p:spPr bwMode="auto">
          <a:xfrm>
            <a:off x="3675063" y="3770313"/>
            <a:ext cx="4056062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 dirty="0">
                <a:solidFill>
                  <a:srgbClr val="00B050"/>
                </a:solidFill>
                <a:latin typeface="Comic Sans MS" pitchFamily="66" charset="0"/>
                <a:cs typeface="Arial" charset="0"/>
              </a:rPr>
              <a:t>x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 2 to remove fractions</a:t>
            </a:r>
          </a:p>
        </p:txBody>
      </p:sp>
      <p:sp>
        <p:nvSpPr>
          <p:cNvPr id="21551" name="Text Box 47"/>
          <p:cNvSpPr txBox="1">
            <a:spLocks noChangeArrowheads="1"/>
          </p:cNvSpPr>
          <p:nvPr/>
        </p:nvSpPr>
        <p:spPr bwMode="auto">
          <a:xfrm>
            <a:off x="827088" y="4602163"/>
            <a:ext cx="7745412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00FF"/>
                </a:solidFill>
              </a:rPr>
              <a:t>    </a:t>
            </a:r>
            <a:r>
              <a:rPr lang="en-GB" sz="2400" b="1" dirty="0"/>
              <a:t>Na       +         H</a:t>
            </a:r>
            <a:r>
              <a:rPr lang="en-GB" sz="2400" b="1" baseline="-25000" dirty="0"/>
              <a:t>2</a:t>
            </a:r>
            <a:r>
              <a:rPr lang="en-GB" sz="2400" b="1" dirty="0"/>
              <a:t>O      </a:t>
            </a:r>
            <a:r>
              <a:rPr lang="en-GB" sz="2400" b="1" dirty="0">
                <a:sym typeface="Wingdings" pitchFamily="2" charset="2"/>
              </a:rPr>
              <a:t>         </a:t>
            </a:r>
            <a:r>
              <a:rPr lang="en-GB" sz="2400" b="1" dirty="0" err="1">
                <a:sym typeface="Wingdings" pitchFamily="2" charset="2"/>
              </a:rPr>
              <a:t>NaOH</a:t>
            </a:r>
            <a:r>
              <a:rPr lang="en-GB" sz="2400" b="1" dirty="0">
                <a:sym typeface="Wingdings" pitchFamily="2" charset="2"/>
              </a:rPr>
              <a:t>          +       H</a:t>
            </a:r>
            <a:r>
              <a:rPr lang="en-GB" sz="2400" b="1" baseline="-25000" dirty="0">
                <a:sym typeface="Wingdings" pitchFamily="2" charset="2"/>
              </a:rPr>
              <a:t>2</a:t>
            </a:r>
            <a:r>
              <a:rPr lang="en-GB" sz="2400" b="1" dirty="0">
                <a:sym typeface="Wingdings" pitchFamily="2" charset="2"/>
              </a:rPr>
              <a:t> </a:t>
            </a:r>
            <a:endParaRPr lang="en-GB" sz="2400" b="1" dirty="0"/>
          </a:p>
        </p:txBody>
      </p:sp>
      <p:sp>
        <p:nvSpPr>
          <p:cNvPr id="21552" name="Text Box 48"/>
          <p:cNvSpPr txBox="1">
            <a:spLocks noChangeArrowheads="1"/>
          </p:cNvSpPr>
          <p:nvPr/>
        </p:nvSpPr>
        <p:spPr bwMode="auto">
          <a:xfrm>
            <a:off x="1577975" y="4591050"/>
            <a:ext cx="7437438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/>
              <a:t>(s)                     (l)                         (</a:t>
            </a:r>
            <a:r>
              <a:rPr lang="en-GB" sz="2400" b="1" dirty="0" err="1"/>
              <a:t>aq</a:t>
            </a:r>
            <a:r>
              <a:rPr lang="en-GB" sz="2400" b="1" dirty="0"/>
              <a:t>)                 (g)</a:t>
            </a:r>
          </a:p>
        </p:txBody>
      </p:sp>
      <p:sp>
        <p:nvSpPr>
          <p:cNvPr id="21554" name="Text Box 50"/>
          <p:cNvSpPr txBox="1">
            <a:spLocks noChangeArrowheads="1"/>
          </p:cNvSpPr>
          <p:nvPr/>
        </p:nvSpPr>
        <p:spPr bwMode="auto">
          <a:xfrm>
            <a:off x="5816600" y="2886075"/>
            <a:ext cx="2859088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latin typeface="Comic Sans MS" pitchFamily="66" charset="0"/>
              </a:rPr>
              <a:t>Not applicable</a:t>
            </a:r>
          </a:p>
        </p:txBody>
      </p:sp>
      <p:sp>
        <p:nvSpPr>
          <p:cNvPr id="21555" name="Text Box 51"/>
          <p:cNvSpPr txBox="1">
            <a:spLocks noChangeArrowheads="1"/>
          </p:cNvSpPr>
          <p:nvPr/>
        </p:nvSpPr>
        <p:spPr bwMode="auto">
          <a:xfrm>
            <a:off x="7402513" y="4632325"/>
            <a:ext cx="935037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 dirty="0">
                <a:solidFill>
                  <a:srgbClr val="00B050"/>
                </a:solidFill>
                <a:cs typeface="Arial" charset="0"/>
              </a:rPr>
              <a:t>½</a:t>
            </a:r>
          </a:p>
        </p:txBody>
      </p:sp>
      <p:grpSp>
        <p:nvGrpSpPr>
          <p:cNvPr id="21560" name="Group 56"/>
          <p:cNvGrpSpPr>
            <a:grpSpLocks/>
          </p:cNvGrpSpPr>
          <p:nvPr/>
        </p:nvGrpSpPr>
        <p:grpSpPr bwMode="auto">
          <a:xfrm>
            <a:off x="693738" y="5229225"/>
            <a:ext cx="8342312" cy="863600"/>
            <a:chOff x="340" y="3385"/>
            <a:chExt cx="5255" cy="544"/>
          </a:xfrm>
        </p:grpSpPr>
        <p:sp>
          <p:nvSpPr>
            <p:cNvPr id="21553" name="Text Box 49"/>
            <p:cNvSpPr txBox="1">
              <a:spLocks noChangeArrowheads="1"/>
            </p:cNvSpPr>
            <p:nvPr/>
          </p:nvSpPr>
          <p:spPr bwMode="auto">
            <a:xfrm>
              <a:off x="476" y="3489"/>
              <a:ext cx="3007" cy="2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bIns="0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GB" sz="2400" b="1">
                  <a:solidFill>
                    <a:srgbClr val="008000"/>
                  </a:solidFill>
                </a:rPr>
                <a:t>2                                              2</a:t>
              </a:r>
            </a:p>
          </p:txBody>
        </p:sp>
        <p:grpSp>
          <p:nvGrpSpPr>
            <p:cNvPr id="21559" name="Group 55"/>
            <p:cNvGrpSpPr>
              <a:grpSpLocks/>
            </p:cNvGrpSpPr>
            <p:nvPr/>
          </p:nvGrpSpPr>
          <p:grpSpPr bwMode="auto">
            <a:xfrm>
              <a:off x="340" y="3385"/>
              <a:ext cx="5255" cy="544"/>
              <a:chOff x="340" y="3340"/>
              <a:chExt cx="5255" cy="544"/>
            </a:xfrm>
          </p:grpSpPr>
          <p:grpSp>
            <p:nvGrpSpPr>
              <p:cNvPr id="21558" name="Group 54"/>
              <p:cNvGrpSpPr>
                <a:grpSpLocks/>
              </p:cNvGrpSpPr>
              <p:nvPr/>
            </p:nvGrpSpPr>
            <p:grpSpPr bwMode="auto">
              <a:xfrm>
                <a:off x="340" y="3340"/>
                <a:ext cx="5151" cy="544"/>
                <a:chOff x="541" y="3340"/>
                <a:chExt cx="5151" cy="544"/>
              </a:xfrm>
            </p:grpSpPr>
            <p:sp>
              <p:nvSpPr>
                <p:cNvPr id="21547" name="Rectangle 43"/>
                <p:cNvSpPr>
                  <a:spLocks noChangeArrowheads="1"/>
                </p:cNvSpPr>
                <p:nvPr/>
              </p:nvSpPr>
              <p:spPr bwMode="auto">
                <a:xfrm>
                  <a:off x="541" y="3340"/>
                  <a:ext cx="5151" cy="544"/>
                </a:xfrm>
                <a:prstGeom prst="rect">
                  <a:avLst/>
                </a:prstGeom>
                <a:noFill/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bIns="0"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1556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612" y="3443"/>
                  <a:ext cx="4879" cy="262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bIns="0">
                  <a:spAutoFit/>
                </a:bodyPr>
                <a:lstStyle/>
                <a:p>
                  <a:pPr eaLnBrk="1" hangingPunct="1">
                    <a:spcBef>
                      <a:spcPct val="50000"/>
                    </a:spcBef>
                  </a:pPr>
                  <a:r>
                    <a:rPr lang="en-GB" sz="2400" b="1" dirty="0"/>
                    <a:t> </a:t>
                  </a:r>
                  <a:r>
                    <a:rPr lang="en-GB" sz="2400" b="1" dirty="0">
                      <a:solidFill>
                        <a:srgbClr val="00B050"/>
                      </a:solidFill>
                    </a:rPr>
                    <a:t>  </a:t>
                  </a:r>
                  <a:r>
                    <a:rPr lang="en-GB" sz="2400" b="1" dirty="0"/>
                    <a:t> Na       +        2H</a:t>
                  </a:r>
                  <a:r>
                    <a:rPr lang="en-GB" sz="2400" b="1" baseline="-25000" dirty="0"/>
                    <a:t>2</a:t>
                  </a:r>
                  <a:r>
                    <a:rPr lang="en-GB" sz="2400" b="1" dirty="0"/>
                    <a:t>O      </a:t>
                  </a:r>
                  <a:r>
                    <a:rPr lang="en-GB" sz="2400" b="1" dirty="0">
                      <a:sym typeface="Wingdings" pitchFamily="2" charset="2"/>
                    </a:rPr>
                    <a:t>         </a:t>
                  </a:r>
                  <a:r>
                    <a:rPr lang="en-GB" sz="2400" b="1" dirty="0" err="1">
                      <a:sym typeface="Wingdings" pitchFamily="2" charset="2"/>
                    </a:rPr>
                    <a:t>NaOH</a:t>
                  </a:r>
                  <a:r>
                    <a:rPr lang="en-GB" sz="2400" b="1" dirty="0">
                      <a:sym typeface="Wingdings" pitchFamily="2" charset="2"/>
                    </a:rPr>
                    <a:t>          +       H</a:t>
                  </a:r>
                  <a:r>
                    <a:rPr lang="en-GB" sz="2400" b="1" baseline="-25000" dirty="0">
                      <a:sym typeface="Wingdings" pitchFamily="2" charset="2"/>
                    </a:rPr>
                    <a:t>2</a:t>
                  </a:r>
                  <a:r>
                    <a:rPr lang="en-GB" sz="2400" b="1" dirty="0">
                      <a:sym typeface="Wingdings" pitchFamily="2" charset="2"/>
                    </a:rPr>
                    <a:t> </a:t>
                  </a:r>
                  <a:endParaRPr lang="en-GB" sz="2400" b="1" dirty="0"/>
                </a:p>
              </p:txBody>
            </p:sp>
          </p:grpSp>
          <p:sp>
            <p:nvSpPr>
              <p:cNvPr id="21557" name="Text Box 53"/>
              <p:cNvSpPr txBox="1">
                <a:spLocks noChangeArrowheads="1"/>
              </p:cNvSpPr>
              <p:nvPr/>
            </p:nvSpPr>
            <p:spPr bwMode="auto">
              <a:xfrm>
                <a:off x="910" y="3430"/>
                <a:ext cx="4685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bIns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2400" b="1" dirty="0"/>
                  <a:t>(s)                     (l)                         (</a:t>
                </a:r>
                <a:r>
                  <a:rPr lang="en-GB" sz="2400" b="1" dirty="0" err="1"/>
                  <a:t>aq</a:t>
                </a:r>
                <a:r>
                  <a:rPr lang="en-GB" sz="2400" b="1" dirty="0"/>
                  <a:t>)                 (g)</a:t>
                </a:r>
              </a:p>
            </p:txBody>
          </p:sp>
        </p:grpSp>
      </p:grpSp>
      <p:sp>
        <p:nvSpPr>
          <p:cNvPr id="21561" name="Text Box 57"/>
          <p:cNvSpPr txBox="1">
            <a:spLocks noChangeArrowheads="1"/>
          </p:cNvSpPr>
          <p:nvPr/>
        </p:nvSpPr>
        <p:spPr bwMode="auto">
          <a:xfrm>
            <a:off x="1022350" y="4603750"/>
            <a:ext cx="7550150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bIns="0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B050"/>
                </a:solidFill>
              </a:rPr>
              <a:t>1                                              1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21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21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1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1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1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61" dur="2000"/>
                                        <p:tgtEl>
                                          <p:spTgt spid="21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21517" grpId="0"/>
      <p:bldP spid="21522" grpId="0"/>
      <p:bldP spid="21525" grpId="0"/>
      <p:bldP spid="21527" grpId="0"/>
      <p:bldP spid="21529" grpId="0"/>
      <p:bldP spid="21551" grpId="0"/>
      <p:bldP spid="21552" grpId="0"/>
      <p:bldP spid="21554" grpId="0"/>
      <p:bldP spid="21555" grpId="0"/>
      <p:bldP spid="215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395288" y="267648"/>
            <a:ext cx="8353425" cy="614014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 marL="365125" indent="-365125" eaLnBrk="1" hangingPunct="1">
              <a:spcBef>
                <a:spcPct val="50000"/>
              </a:spcBef>
              <a:tabLst>
                <a:tab pos="-457200" algn="l"/>
              </a:tabLst>
            </a:pPr>
            <a:r>
              <a:rPr lang="en-GB" dirty="0">
                <a:latin typeface="Comic Sans MS" pitchFamily="66" charset="0"/>
                <a:ea typeface="Times New Roman" pitchFamily="18" charset="0"/>
                <a:cs typeface="Arial" charset="0"/>
              </a:rPr>
              <a:t>Write the balanced full equations for the reactions of :</a:t>
            </a:r>
            <a:endParaRPr lang="en-US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marL="365125" indent="-365125">
              <a:spcBef>
                <a:spcPct val="50000"/>
              </a:spcBef>
              <a:tabLst>
                <a:tab pos="-457200" algn="l"/>
              </a:tabLst>
            </a:pP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(1) Solid sulphur + oxygen gas </a:t>
            </a: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  <a:sym typeface="Wingdings" pitchFamily="2" charset="2"/>
              </a:rPr>
              <a:t></a:t>
            </a: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 sulphur dioxide gas.</a:t>
            </a:r>
            <a:endParaRPr lang="en-US" dirty="0">
              <a:solidFill>
                <a:srgbClr val="00B050"/>
              </a:solidFill>
              <a:latin typeface="Comic Sans MS" pitchFamily="66" charset="0"/>
              <a:ea typeface="Times New Roman" pitchFamily="18" charset="0"/>
              <a:cs typeface="Arial" charset="0"/>
              <a:sym typeface="Wingdings" pitchFamily="2" charset="2"/>
            </a:endParaRPr>
          </a:p>
          <a:p>
            <a:pPr marL="365125" indent="-365125">
              <a:spcBef>
                <a:spcPct val="50000"/>
              </a:spcBef>
              <a:tabLst>
                <a:tab pos="-457200" algn="l"/>
              </a:tabLst>
            </a:pP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  <a:sym typeface="Wingdings" pitchFamily="2" charset="2"/>
              </a:rPr>
              <a:t>(2) Sulphur trioxide solid + water </a:t>
            </a: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sulphuric acid solution.</a:t>
            </a:r>
            <a:endParaRPr lang="en-US" dirty="0">
              <a:solidFill>
                <a:srgbClr val="00B050"/>
              </a:solidFill>
              <a:latin typeface="Comic Sans MS" pitchFamily="66" charset="0"/>
              <a:ea typeface="Times New Roman" pitchFamily="18" charset="0"/>
              <a:cs typeface="Arial" charset="0"/>
              <a:sym typeface="Wingdings" pitchFamily="2" charset="2"/>
            </a:endParaRPr>
          </a:p>
          <a:p>
            <a:pPr marL="365125" indent="-365125">
              <a:spcBef>
                <a:spcPct val="50000"/>
              </a:spcBef>
              <a:tabLst>
                <a:tab pos="-457200" algn="l"/>
              </a:tabLst>
            </a:pPr>
            <a:r>
              <a:rPr lang="de-DE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  <a:sym typeface="Wingdings" pitchFamily="2" charset="2"/>
              </a:rPr>
              <a:t>(3) Barium metal + water </a:t>
            </a: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  <a:sym typeface="Wingdings" pitchFamily="2" charset="2"/>
              </a:rPr>
              <a:t></a:t>
            </a:r>
            <a:r>
              <a:rPr lang="de-DE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 hydrogen gas + barium hydroxide solution</a:t>
            </a:r>
            <a:endParaRPr lang="en-US" dirty="0">
              <a:solidFill>
                <a:srgbClr val="00B050"/>
              </a:solidFill>
              <a:latin typeface="Comic Sans MS" pitchFamily="66" charset="0"/>
              <a:ea typeface="Times New Roman" pitchFamily="18" charset="0"/>
              <a:cs typeface="Arial" charset="0"/>
              <a:sym typeface="Wingdings" pitchFamily="2" charset="2"/>
            </a:endParaRPr>
          </a:p>
          <a:p>
            <a:pPr marL="365125" indent="-365125">
              <a:spcBef>
                <a:spcPct val="50000"/>
              </a:spcBef>
              <a:tabLst>
                <a:tab pos="-457200" algn="l"/>
              </a:tabLst>
            </a:pP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  <a:sym typeface="Wingdings" pitchFamily="2" charset="2"/>
              </a:rPr>
              <a:t>(4) Methane (CH</a:t>
            </a:r>
            <a:r>
              <a:rPr lang="en-GB" baseline="-25000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  <a:sym typeface="Wingdings" pitchFamily="2" charset="2"/>
              </a:rPr>
              <a:t>4</a:t>
            </a: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  <a:sym typeface="Wingdings" pitchFamily="2" charset="2"/>
              </a:rPr>
              <a:t>) gas + oxygen </a:t>
            </a: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 carbon dioxide gas + steam</a:t>
            </a:r>
            <a:endParaRPr lang="en-US" dirty="0">
              <a:solidFill>
                <a:srgbClr val="00B050"/>
              </a:solidFill>
              <a:latin typeface="Comic Sans MS" pitchFamily="66" charset="0"/>
              <a:ea typeface="Times New Roman" pitchFamily="18" charset="0"/>
              <a:cs typeface="Arial" charset="0"/>
              <a:sym typeface="Wingdings" pitchFamily="2" charset="2"/>
            </a:endParaRPr>
          </a:p>
          <a:p>
            <a:pPr marL="365125" indent="-365125">
              <a:spcBef>
                <a:spcPct val="50000"/>
              </a:spcBef>
              <a:tabLst>
                <a:tab pos="-457200" algn="l"/>
              </a:tabLst>
            </a:pP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  <a:sym typeface="Wingdings" pitchFamily="2" charset="2"/>
              </a:rPr>
              <a:t>(5) Solid copper(II) nitrate </a:t>
            </a: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 Solid copper(II) oxide + nitrogen dioxide gas + oxygen gas </a:t>
            </a:r>
            <a:endParaRPr lang="en-US" dirty="0">
              <a:solidFill>
                <a:srgbClr val="00B050"/>
              </a:solidFill>
              <a:latin typeface="Comic Sans MS" pitchFamily="66" charset="0"/>
              <a:ea typeface="Times New Roman" pitchFamily="18" charset="0"/>
              <a:cs typeface="Arial" charset="0"/>
              <a:sym typeface="Wingdings" pitchFamily="2" charset="2"/>
            </a:endParaRPr>
          </a:p>
          <a:p>
            <a:pPr marL="365125" indent="-365125">
              <a:spcBef>
                <a:spcPct val="50000"/>
              </a:spcBef>
              <a:tabLst>
                <a:tab pos="-457200" algn="l"/>
              </a:tabLst>
            </a:pP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  <a:sym typeface="Wingdings" pitchFamily="2" charset="2"/>
              </a:rPr>
              <a:t> (6) sodium oxide solid + dilute hydrochloric acid </a:t>
            </a: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 sodium chloride solution + water</a:t>
            </a:r>
            <a:endParaRPr lang="en-US" dirty="0">
              <a:solidFill>
                <a:srgbClr val="00B050"/>
              </a:solidFill>
              <a:latin typeface="Comic Sans MS" pitchFamily="66" charset="0"/>
              <a:ea typeface="Times New Roman" pitchFamily="18" charset="0"/>
              <a:cs typeface="Arial" charset="0"/>
              <a:sym typeface="Wingdings" pitchFamily="2" charset="2"/>
            </a:endParaRPr>
          </a:p>
          <a:p>
            <a:pPr marL="365125" indent="-365125">
              <a:spcBef>
                <a:spcPct val="50000"/>
              </a:spcBef>
              <a:tabLst>
                <a:tab pos="-457200" algn="l"/>
              </a:tabLst>
            </a:pP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  <a:sym typeface="Wingdings" pitchFamily="2" charset="2"/>
              </a:rPr>
              <a:t> (7) copper (II) oxide solid + dilute nitric acid </a:t>
            </a: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 copper(II) nitrate solution + water</a:t>
            </a:r>
            <a:endParaRPr lang="en-US" dirty="0">
              <a:solidFill>
                <a:srgbClr val="00B050"/>
              </a:solidFill>
              <a:latin typeface="Comic Sans MS" pitchFamily="66" charset="0"/>
              <a:ea typeface="Times New Roman" pitchFamily="18" charset="0"/>
              <a:cs typeface="Arial" charset="0"/>
              <a:sym typeface="Wingdings" pitchFamily="2" charset="2"/>
            </a:endParaRPr>
          </a:p>
          <a:p>
            <a:pPr marL="365125" indent="-365125">
              <a:spcBef>
                <a:spcPct val="50000"/>
              </a:spcBef>
              <a:tabLst>
                <a:tab pos="-457200" algn="l"/>
              </a:tabLst>
            </a:pP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  <a:sym typeface="Wingdings" pitchFamily="2" charset="2"/>
              </a:rPr>
              <a:t>(8) potassium hydroxide solution + dilute sulphuric acid </a:t>
            </a: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 potassium sulphate solution + water</a:t>
            </a:r>
            <a:endParaRPr lang="en-US" dirty="0">
              <a:solidFill>
                <a:srgbClr val="00B050"/>
              </a:solidFill>
              <a:latin typeface="Comic Sans MS" pitchFamily="66" charset="0"/>
              <a:ea typeface="Times New Roman" pitchFamily="18" charset="0"/>
              <a:cs typeface="Arial" charset="0"/>
              <a:sym typeface="Wingdings" pitchFamily="2" charset="2"/>
            </a:endParaRPr>
          </a:p>
          <a:p>
            <a:pPr marL="365125" indent="-365125">
              <a:spcBef>
                <a:spcPct val="50000"/>
              </a:spcBef>
              <a:tabLst>
                <a:tab pos="-457200" algn="l"/>
              </a:tabLst>
            </a:pP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  <a:sym typeface="Wingdings" pitchFamily="2" charset="2"/>
              </a:rPr>
              <a:t>(9) silver nitrate solution + sodium iodide solution </a:t>
            </a: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 precipitate of silver iodide +</a:t>
            </a: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  <a:sym typeface="Wingdings" pitchFamily="2" charset="2"/>
              </a:rPr>
              <a:t>  solution of sodium nitrate</a:t>
            </a:r>
            <a:endParaRPr lang="en-US" dirty="0">
              <a:solidFill>
                <a:srgbClr val="00B050"/>
              </a:solidFill>
              <a:latin typeface="Comic Sans MS" pitchFamily="66" charset="0"/>
              <a:ea typeface="Times New Roman" pitchFamily="18" charset="0"/>
              <a:cs typeface="Arial" charset="0"/>
              <a:sym typeface="Wingdings" pitchFamily="2" charset="2"/>
            </a:endParaRPr>
          </a:p>
          <a:p>
            <a:pPr marL="365125" indent="-365125">
              <a:spcBef>
                <a:spcPct val="50000"/>
              </a:spcBef>
              <a:tabLst>
                <a:tab pos="-457200" algn="l"/>
              </a:tabLst>
            </a:pP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  <a:sym typeface="Wingdings" pitchFamily="2" charset="2"/>
              </a:rPr>
              <a:t>(10) solid sodium carbonate + hydrochloric acid </a:t>
            </a:r>
            <a:r>
              <a:rPr lang="en-GB" dirty="0">
                <a:solidFill>
                  <a:srgbClr val="00B050"/>
                </a:solidFill>
                <a:latin typeface="Comic Sans MS" pitchFamily="66" charset="0"/>
                <a:ea typeface="Times New Roman" pitchFamily="18" charset="0"/>
                <a:cs typeface="Arial" charset="0"/>
              </a:rPr>
              <a:t> sodium chloride solution + carbon dioxide gas + water.</a:t>
            </a:r>
          </a:p>
        </p:txBody>
      </p:sp>
      <p:sp>
        <p:nvSpPr>
          <p:cNvPr id="50184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48713" y="6453188"/>
            <a:ext cx="360362" cy="360362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35496" y="2640013"/>
            <a:ext cx="9108503" cy="1509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bIns="0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sz="9600" b="1" dirty="0">
                <a:solidFill>
                  <a:srgbClr val="FFFF00"/>
                </a:solidFill>
                <a:latin typeface="Comic Sans MS" pitchFamily="66" charset="0"/>
              </a:rPr>
              <a:t>The End</a:t>
            </a:r>
          </a:p>
        </p:txBody>
      </p:sp>
      <p:sp>
        <p:nvSpPr>
          <p:cNvPr id="20484" name="AutoShape 4">
            <a:hlinkClick r:id="rId3" action="ppaction://hlinkpres?slideindex=1&amp;slidetitle=Slide 2" highlightClick="1"/>
          </p:cNvPr>
          <p:cNvSpPr>
            <a:spLocks noChangeArrowheads="1"/>
          </p:cNvSpPr>
          <p:nvPr/>
        </p:nvSpPr>
        <p:spPr bwMode="auto">
          <a:xfrm>
            <a:off x="0" y="5867400"/>
            <a:ext cx="609600" cy="381000"/>
          </a:xfrm>
          <a:prstGeom prst="actionButtonBackPrevious">
            <a:avLst/>
          </a:pr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5" name="AutoShape 17"/>
          <p:cNvSpPr>
            <a:spLocks/>
          </p:cNvSpPr>
          <p:nvPr/>
        </p:nvSpPr>
        <p:spPr bwMode="auto">
          <a:xfrm>
            <a:off x="5220072" y="2316163"/>
            <a:ext cx="3384376" cy="825500"/>
          </a:xfrm>
          <a:prstGeom prst="borderCallout1">
            <a:avLst>
              <a:gd name="adj1" fmla="val 13847"/>
              <a:gd name="adj2" fmla="val -2421"/>
              <a:gd name="adj3" fmla="val -20507"/>
              <a:gd name="adj4" fmla="val -68046"/>
            </a:avLst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bIns="0" anchor="ctr"/>
          <a:lstStyle/>
          <a:p>
            <a:pPr algn="ctr"/>
            <a:endParaRPr lang="en-US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476250"/>
            <a:ext cx="9144000" cy="533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bIns="0" anchor="ctr">
            <a:spAutoFit/>
          </a:bodyPr>
          <a:lstStyle/>
          <a:p>
            <a:pPr algn="ctr" eaLnBrk="1" hangingPunct="1">
              <a:tabLst>
                <a:tab pos="-457200" algn="l"/>
              </a:tabLst>
            </a:pPr>
            <a:r>
              <a:rPr lang="en-GB" sz="3200" b="1" dirty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IONIC EQUATIONS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827088" y="3429000"/>
            <a:ext cx="4897040" cy="115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bIns="0">
            <a:spAutoFit/>
          </a:bodyPr>
          <a:lstStyle/>
          <a:p>
            <a:pPr eaLnBrk="1" hangingPunct="1"/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During a chemical reaction</a:t>
            </a:r>
            <a:r>
              <a:rPr lang="en-GB" sz="2400" b="1" dirty="0">
                <a:latin typeface="Comic Sans MS" pitchFamily="66" charset="0"/>
              </a:rPr>
              <a:t> 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some</a:t>
            </a:r>
            <a:r>
              <a:rPr lang="en-GB" sz="2400" b="1" dirty="0">
                <a:latin typeface="Comic Sans MS" pitchFamily="66" charset="0"/>
              </a:rPr>
              <a:t> of these ions may </a:t>
            </a:r>
            <a:r>
              <a:rPr lang="en-GB" sz="2400" b="1" u="sng" dirty="0">
                <a:solidFill>
                  <a:srgbClr val="00B050"/>
                </a:solidFill>
                <a:latin typeface="Comic Sans MS" pitchFamily="66" charset="0"/>
              </a:rPr>
              <a:t>NOT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 be changed</a:t>
            </a:r>
            <a:r>
              <a:rPr lang="en-GB" sz="2400" b="1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806450" y="1473200"/>
            <a:ext cx="7437438" cy="7848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</a:rPr>
              <a:t>Ionic compounds </a:t>
            </a:r>
            <a:r>
              <a:rPr lang="en-GB" sz="2400" b="1" dirty="0">
                <a:latin typeface="Comic Sans MS" pitchFamily="66" charset="0"/>
              </a:rPr>
              <a:t>dissolved in water, exist as  separate ions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828675" y="4530725"/>
            <a:ext cx="3919538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/>
            <a:r>
              <a:rPr lang="en-GB" sz="2400" b="1" dirty="0">
                <a:latin typeface="Comic Sans MS" pitchFamily="66" charset="0"/>
                <a:sym typeface="Wingdings" pitchFamily="2" charset="2"/>
              </a:rPr>
              <a:t></a:t>
            </a:r>
            <a:r>
              <a:rPr lang="en-GB" sz="2400" b="1" dirty="0">
                <a:latin typeface="Comic Sans MS" pitchFamily="66" charset="0"/>
              </a:rPr>
              <a:t> called spectator ions</a:t>
            </a:r>
            <a:endParaRPr lang="en-GB" sz="2400" b="1" dirty="0"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828675" y="5084763"/>
            <a:ext cx="3743325" cy="1154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eaLnBrk="1" hangingPunct="1"/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sym typeface="Wingdings" pitchFamily="2" charset="2"/>
              </a:rPr>
              <a:t>In an</a:t>
            </a:r>
            <a:r>
              <a:rPr lang="en-GB" sz="2400" b="1" dirty="0">
                <a:latin typeface="Comic Sans MS" pitchFamily="66" charset="0"/>
                <a:sym typeface="Wingdings" pitchFamily="2" charset="2"/>
              </a:rPr>
              <a:t> “ionic equation”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sym typeface="Wingdings" pitchFamily="2" charset="2"/>
              </a:rPr>
              <a:t>,</a:t>
            </a:r>
            <a:r>
              <a:rPr lang="en-GB" sz="2400" b="1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GB" sz="2400" b="1" dirty="0">
                <a:solidFill>
                  <a:srgbClr val="00B050"/>
                </a:solidFill>
                <a:latin typeface="Comic Sans MS" pitchFamily="66" charset="0"/>
                <a:sym typeface="Wingdings" pitchFamily="2" charset="2"/>
              </a:rPr>
              <a:t>spectator ions are </a:t>
            </a:r>
            <a:r>
              <a:rPr lang="en-GB" sz="2400" b="1" dirty="0">
                <a:latin typeface="Comic Sans MS" pitchFamily="66" charset="0"/>
                <a:sym typeface="Wingdings" pitchFamily="2" charset="2"/>
              </a:rPr>
              <a:t>OMITTED</a:t>
            </a:r>
          </a:p>
        </p:txBody>
      </p:sp>
      <p:sp>
        <p:nvSpPr>
          <p:cNvPr id="22543" name="AutoShape 1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360362" cy="360362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827088" y="2492375"/>
            <a:ext cx="8209408" cy="4154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 dirty="0" err="1">
                <a:latin typeface="Comic Sans MS" pitchFamily="66" charset="0"/>
              </a:rPr>
              <a:t>NaCl</a:t>
            </a:r>
            <a:r>
              <a:rPr lang="en-GB" sz="2400" b="1" dirty="0">
                <a:latin typeface="Comic Sans MS" pitchFamily="66" charset="0"/>
              </a:rPr>
              <a:t>(s)    +     </a:t>
            </a:r>
            <a:r>
              <a:rPr lang="en-GB" sz="2400" b="1" dirty="0" err="1">
                <a:latin typeface="Comic Sans MS" pitchFamily="66" charset="0"/>
              </a:rPr>
              <a:t>aq</a:t>
            </a:r>
            <a:r>
              <a:rPr lang="en-GB" sz="2400" b="1" dirty="0">
                <a:latin typeface="Comic Sans MS" pitchFamily="66" charset="0"/>
              </a:rPr>
              <a:t>     </a:t>
            </a:r>
            <a:r>
              <a:rPr lang="en-GB" sz="2400" b="1" dirty="0">
                <a:latin typeface="Comic Sans MS" pitchFamily="66" charset="0"/>
                <a:sym typeface="Wingdings" pitchFamily="2" charset="2"/>
              </a:rPr>
              <a:t></a:t>
            </a:r>
            <a:r>
              <a:rPr lang="en-GB" sz="2400" b="1" dirty="0">
                <a:solidFill>
                  <a:srgbClr val="0000FF"/>
                </a:solidFill>
                <a:latin typeface="Comic Sans MS" pitchFamily="66" charset="0"/>
                <a:sym typeface="Wingdings" pitchFamily="2" charset="2"/>
              </a:rPr>
              <a:t>     </a:t>
            </a:r>
            <a:r>
              <a:rPr lang="en-GB" sz="2400" b="1" dirty="0">
                <a:solidFill>
                  <a:schemeClr val="bg1"/>
                </a:solidFill>
                <a:latin typeface="Comic Sans MS" pitchFamily="66" charset="0"/>
                <a:sym typeface="Wingdings" pitchFamily="2" charset="2"/>
              </a:rPr>
              <a:t>Na</a:t>
            </a:r>
            <a:r>
              <a:rPr lang="en-GB" sz="2400" b="1" baseline="30000" dirty="0">
                <a:solidFill>
                  <a:schemeClr val="bg1"/>
                </a:solidFill>
                <a:latin typeface="Comic Sans MS" pitchFamily="66" charset="0"/>
                <a:sym typeface="Wingdings" pitchFamily="2" charset="2"/>
              </a:rPr>
              <a:t>+</a:t>
            </a:r>
            <a:r>
              <a:rPr lang="en-GB" sz="2400" b="1" dirty="0">
                <a:solidFill>
                  <a:schemeClr val="bg1"/>
                </a:solidFill>
                <a:latin typeface="Comic Sans MS" pitchFamily="66" charset="0"/>
                <a:sym typeface="Wingdings" pitchFamily="2" charset="2"/>
              </a:rPr>
              <a:t>(</a:t>
            </a:r>
            <a:r>
              <a:rPr lang="en-GB" sz="2400" b="1" dirty="0" err="1">
                <a:solidFill>
                  <a:schemeClr val="bg1"/>
                </a:solidFill>
                <a:latin typeface="Comic Sans MS" pitchFamily="66" charset="0"/>
                <a:sym typeface="Wingdings" pitchFamily="2" charset="2"/>
              </a:rPr>
              <a:t>aq</a:t>
            </a:r>
            <a:r>
              <a:rPr lang="en-GB" sz="2400" b="1" dirty="0">
                <a:solidFill>
                  <a:schemeClr val="bg1"/>
                </a:solidFill>
                <a:latin typeface="Comic Sans MS" pitchFamily="66" charset="0"/>
                <a:sym typeface="Wingdings" pitchFamily="2" charset="2"/>
              </a:rPr>
              <a:t>)    +    </a:t>
            </a:r>
            <a:r>
              <a:rPr lang="en-GB" sz="2400" b="1" dirty="0" err="1">
                <a:solidFill>
                  <a:schemeClr val="bg1"/>
                </a:solidFill>
                <a:latin typeface="Comic Sans MS" pitchFamily="66" charset="0"/>
                <a:sym typeface="Wingdings" pitchFamily="2" charset="2"/>
              </a:rPr>
              <a:t>Cl</a:t>
            </a:r>
            <a:r>
              <a:rPr lang="en-GB" sz="2400" b="1" baseline="30000" dirty="0">
                <a:solidFill>
                  <a:schemeClr val="bg1"/>
                </a:solidFill>
                <a:latin typeface="Comic Sans MS" pitchFamily="66" charset="0"/>
                <a:sym typeface="Wingdings" pitchFamily="2" charset="2"/>
              </a:rPr>
              <a:t>-</a:t>
            </a:r>
            <a:r>
              <a:rPr lang="en-GB" sz="2400" b="1" dirty="0">
                <a:solidFill>
                  <a:schemeClr val="bg1"/>
                </a:solidFill>
                <a:latin typeface="Comic Sans MS" pitchFamily="66" charset="0"/>
                <a:sym typeface="Wingdings" pitchFamily="2" charset="2"/>
              </a:rPr>
              <a:t>(</a:t>
            </a:r>
            <a:r>
              <a:rPr lang="en-GB" sz="2400" b="1" dirty="0" err="1">
                <a:solidFill>
                  <a:schemeClr val="bg1"/>
                </a:solidFill>
                <a:latin typeface="Comic Sans MS" pitchFamily="66" charset="0"/>
                <a:sym typeface="Wingdings" pitchFamily="2" charset="2"/>
              </a:rPr>
              <a:t>aq</a:t>
            </a:r>
            <a:r>
              <a:rPr lang="en-GB" sz="2400" b="1" dirty="0">
                <a:solidFill>
                  <a:schemeClr val="bg1"/>
                </a:solidFill>
                <a:latin typeface="Comic Sans MS" pitchFamily="66" charset="0"/>
                <a:sym typeface="Wingdings" pitchFamily="2" charset="2"/>
              </a:rPr>
              <a:t>)</a:t>
            </a:r>
            <a:endParaRPr lang="en-US" sz="2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508702"/>
            <a:ext cx="2808312" cy="30889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6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1" dur="2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4" dur="20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5" grpId="0" animBg="1"/>
      <p:bldP spid="22534" grpId="0"/>
      <p:bldP spid="22535" grpId="0"/>
      <p:bldP spid="22536" grpId="0"/>
      <p:bldP spid="22537" grpId="0"/>
      <p:bldP spid="22543" grpId="0" animBg="1"/>
      <p:bldP spid="22544" grpId="0"/>
    </p:bldLst>
  </p:timing>
</p:sld>
</file>

<file path=ppt/theme/theme1.xml><?xml version="1.0" encoding="utf-8"?>
<a:theme xmlns:a="http://schemas.openxmlformats.org/drawingml/2006/main" name="Theme1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1260</TotalTime>
  <Words>848</Words>
  <Application>Microsoft Macintosh PowerPoint</Application>
  <PresentationFormat>On-screen Show (4:3)</PresentationFormat>
  <Paragraphs>128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 PC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 Hughes</dc:creator>
  <cp:lastModifiedBy>Nico Van De Casteele</cp:lastModifiedBy>
  <cp:revision>54</cp:revision>
  <dcterms:created xsi:type="dcterms:W3CDTF">2002-09-27T16:51:58Z</dcterms:created>
  <dcterms:modified xsi:type="dcterms:W3CDTF">2014-09-11T03:40:09Z</dcterms:modified>
</cp:coreProperties>
</file>